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85"/>
  </p:notesMasterIdLst>
  <p:sldIdLst>
    <p:sldId id="775" r:id="rId4"/>
    <p:sldId id="554" r:id="rId5"/>
    <p:sldId id="780" r:id="rId6"/>
    <p:sldId id="782" r:id="rId7"/>
    <p:sldId id="784" r:id="rId8"/>
    <p:sldId id="891" r:id="rId9"/>
    <p:sldId id="812" r:id="rId10"/>
    <p:sldId id="813" r:id="rId11"/>
    <p:sldId id="814" r:id="rId12"/>
    <p:sldId id="815" r:id="rId13"/>
    <p:sldId id="816" r:id="rId14"/>
    <p:sldId id="817" r:id="rId15"/>
    <p:sldId id="818" r:id="rId16"/>
    <p:sldId id="819" r:id="rId17"/>
    <p:sldId id="830" r:id="rId18"/>
    <p:sldId id="831" r:id="rId19"/>
    <p:sldId id="832" r:id="rId20"/>
    <p:sldId id="833" r:id="rId21"/>
    <p:sldId id="834" r:id="rId22"/>
    <p:sldId id="840" r:id="rId23"/>
    <p:sldId id="843" r:id="rId24"/>
    <p:sldId id="844" r:id="rId25"/>
    <p:sldId id="845" r:id="rId26"/>
    <p:sldId id="846" r:id="rId27"/>
    <p:sldId id="858" r:id="rId28"/>
    <p:sldId id="859" r:id="rId29"/>
    <p:sldId id="860" r:id="rId30"/>
    <p:sldId id="861" r:id="rId31"/>
    <p:sldId id="862" r:id="rId32"/>
    <p:sldId id="863" r:id="rId33"/>
    <p:sldId id="864" r:id="rId34"/>
    <p:sldId id="865" r:id="rId35"/>
    <p:sldId id="866" r:id="rId36"/>
    <p:sldId id="867" r:id="rId37"/>
    <p:sldId id="868" r:id="rId38"/>
    <p:sldId id="869" r:id="rId39"/>
    <p:sldId id="870" r:id="rId40"/>
    <p:sldId id="871" r:id="rId41"/>
    <p:sldId id="872" r:id="rId42"/>
    <p:sldId id="873" r:id="rId43"/>
    <p:sldId id="874" r:id="rId44"/>
    <p:sldId id="875" r:id="rId45"/>
    <p:sldId id="876" r:id="rId46"/>
    <p:sldId id="877" r:id="rId47"/>
    <p:sldId id="878" r:id="rId48"/>
    <p:sldId id="879" r:id="rId49"/>
    <p:sldId id="880" r:id="rId50"/>
    <p:sldId id="881" r:id="rId51"/>
    <p:sldId id="882" r:id="rId52"/>
    <p:sldId id="883" r:id="rId53"/>
    <p:sldId id="884" r:id="rId54"/>
    <p:sldId id="885" r:id="rId55"/>
    <p:sldId id="894" r:id="rId56"/>
    <p:sldId id="895" r:id="rId57"/>
    <p:sldId id="896" r:id="rId58"/>
    <p:sldId id="897" r:id="rId59"/>
    <p:sldId id="898" r:id="rId60"/>
    <p:sldId id="912" r:id="rId61"/>
    <p:sldId id="913" r:id="rId62"/>
    <p:sldId id="914" r:id="rId63"/>
    <p:sldId id="915" r:id="rId64"/>
    <p:sldId id="916" r:id="rId65"/>
    <p:sldId id="917" r:id="rId66"/>
    <p:sldId id="918" r:id="rId67"/>
    <p:sldId id="919" r:id="rId68"/>
    <p:sldId id="920" r:id="rId69"/>
    <p:sldId id="921" r:id="rId70"/>
    <p:sldId id="922" r:id="rId71"/>
    <p:sldId id="923" r:id="rId72"/>
    <p:sldId id="924" r:id="rId73"/>
    <p:sldId id="925" r:id="rId74"/>
    <p:sldId id="926" r:id="rId75"/>
    <p:sldId id="927" r:id="rId76"/>
    <p:sldId id="928" r:id="rId77"/>
    <p:sldId id="929" r:id="rId78"/>
    <p:sldId id="930" r:id="rId79"/>
    <p:sldId id="931" r:id="rId80"/>
    <p:sldId id="932" r:id="rId81"/>
    <p:sldId id="933" r:id="rId82"/>
    <p:sldId id="934" r:id="rId83"/>
    <p:sldId id="935"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1C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86410" autoAdjust="0"/>
  </p:normalViewPr>
  <p:slideViewPr>
    <p:cSldViewPr>
      <p:cViewPr varScale="1">
        <p:scale>
          <a:sx n="62" d="100"/>
          <a:sy n="62" d="100"/>
        </p:scale>
        <p:origin x="870" y="66"/>
      </p:cViewPr>
      <p:guideLst>
        <p:guide orient="horz" pos="2160"/>
        <p:guide pos="2880"/>
      </p:guideLst>
    </p:cSldViewPr>
  </p:slideViewPr>
  <p:outlineViewPr>
    <p:cViewPr>
      <p:scale>
        <a:sx n="33" d="100"/>
        <a:sy n="33" d="100"/>
      </p:scale>
      <p:origin x="0" y="-4194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1A89EE-5FB9-4186-882B-D8F3B5E7D101}" type="datetimeFigureOut">
              <a:rPr lang="en-US" smtClean="0"/>
              <a:t>12/14/2019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43F21F-0FDB-4276-85C2-7F2F5C736227}" type="slidenum">
              <a:rPr lang="en-US" smtClean="0"/>
              <a:t>‹#›</a:t>
            </a:fld>
            <a:endParaRPr lang="en-US"/>
          </a:p>
        </p:txBody>
      </p:sp>
    </p:spTree>
    <p:extLst>
      <p:ext uri="{BB962C8B-B14F-4D97-AF65-F5344CB8AC3E}">
        <p14:creationId xmlns:p14="http://schemas.microsoft.com/office/powerpoint/2010/main" val="45259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a:t>
            </a:r>
            <a:r>
              <a:rPr lang="en-US" baseline="30000" dirty="0"/>
              <a:t>rd</a:t>
            </a:r>
            <a:r>
              <a:rPr lang="en-US" dirty="0"/>
              <a:t> period. 10/2/17</a:t>
            </a:r>
          </a:p>
        </p:txBody>
      </p:sp>
      <p:sp>
        <p:nvSpPr>
          <p:cNvPr id="4" name="Slide Number Placeholder 3"/>
          <p:cNvSpPr>
            <a:spLocks noGrp="1"/>
          </p:cNvSpPr>
          <p:nvPr>
            <p:ph type="sldNum" sz="quarter" idx="10"/>
          </p:nvPr>
        </p:nvSpPr>
        <p:spPr/>
        <p:txBody>
          <a:bodyPr/>
          <a:lstStyle/>
          <a:p>
            <a:fld id="{A943F21F-0FDB-4276-85C2-7F2F5C736227}" type="slidenum">
              <a:rPr lang="en-US" smtClean="0"/>
              <a:t>7</a:t>
            </a:fld>
            <a:endParaRPr lang="en-US"/>
          </a:p>
        </p:txBody>
      </p:sp>
    </p:spTree>
    <p:extLst>
      <p:ext uri="{BB962C8B-B14F-4D97-AF65-F5344CB8AC3E}">
        <p14:creationId xmlns:p14="http://schemas.microsoft.com/office/powerpoint/2010/main" val="3120646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Arial" pitchFamily="34" charset="0"/>
              </a:rPr>
              <a:t>FIGURE 2-34 OBESITY </a:t>
            </a:r>
            <a:r>
              <a:rPr lang="en-US">
                <a:latin typeface="Arial" pitchFamily="34" charset="0"/>
              </a:rPr>
              <a:t>Obesity is a health problem in the United States and in Southwest Asia.</a:t>
            </a: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AF65AAD-F74E-4CEB-AB16-417048B1AE5B}" type="slidenum">
              <a:rPr lang="en-US" sz="1200" smtClean="0"/>
              <a:pPr/>
              <a:t>50</a:t>
            </a:fld>
            <a:endParaRPr lang="en-US" sz="1200"/>
          </a:p>
        </p:txBody>
      </p:sp>
    </p:spTree>
    <p:extLst>
      <p:ext uri="{BB962C8B-B14F-4D97-AF65-F5344CB8AC3E}">
        <p14:creationId xmlns:p14="http://schemas.microsoft.com/office/powerpoint/2010/main" val="604430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dirty="0">
                <a:latin typeface="Arial" pitchFamily="34" charset="0"/>
              </a:rPr>
              <a:t>Some medical analysts argue that the world is moving into stage five of the epidemiologic transition, brought about by a reemergence of infectious and parasitic diseases.</a:t>
            </a: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262494F-CCEB-4175-A009-A99E013BF7B4}" type="slidenum">
              <a:rPr lang="en-US" sz="1200" smtClean="0"/>
              <a:pPr/>
              <a:t>52</a:t>
            </a:fld>
            <a:endParaRPr lang="en-US" sz="1200"/>
          </a:p>
        </p:txBody>
      </p:sp>
    </p:spTree>
    <p:extLst>
      <p:ext uri="{BB962C8B-B14F-4D97-AF65-F5344CB8AC3E}">
        <p14:creationId xmlns:p14="http://schemas.microsoft.com/office/powerpoint/2010/main" val="732655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Ended 10/26/16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23501-FF1A-46FB-8793-38894BF8D6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169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11/1/16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23501-FF1A-46FB-8793-38894BF8D6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750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43F21F-0FDB-4276-85C2-7F2F5C736227}" type="slidenum">
              <a:rPr lang="en-US" smtClean="0"/>
              <a:t>8</a:t>
            </a:fld>
            <a:endParaRPr lang="en-US"/>
          </a:p>
        </p:txBody>
      </p:sp>
    </p:spTree>
    <p:extLst>
      <p:ext uri="{BB962C8B-B14F-4D97-AF65-F5344CB8AC3E}">
        <p14:creationId xmlns:p14="http://schemas.microsoft.com/office/powerpoint/2010/main" val="286704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a:t>
            </a:r>
            <a:r>
              <a:rPr lang="en-US" baseline="30000" dirty="0"/>
              <a:t>th</a:t>
            </a:r>
            <a:r>
              <a:rPr lang="en-US" dirty="0"/>
              <a:t>,</a:t>
            </a:r>
            <a:r>
              <a:rPr lang="en-US" baseline="0" dirty="0"/>
              <a:t> 10/02/2017</a:t>
            </a:r>
          </a:p>
          <a:p>
            <a:endParaRPr lang="en-US" dirty="0"/>
          </a:p>
        </p:txBody>
      </p:sp>
      <p:sp>
        <p:nvSpPr>
          <p:cNvPr id="4" name="Slide Number Placeholder 3"/>
          <p:cNvSpPr>
            <a:spLocks noGrp="1"/>
          </p:cNvSpPr>
          <p:nvPr>
            <p:ph type="sldNum" sz="quarter" idx="10"/>
          </p:nvPr>
        </p:nvSpPr>
        <p:spPr/>
        <p:txBody>
          <a:bodyPr/>
          <a:lstStyle/>
          <a:p>
            <a:fld id="{A943F21F-0FDB-4276-85C2-7F2F5C736227}" type="slidenum">
              <a:rPr lang="en-US" smtClean="0"/>
              <a:t>11</a:t>
            </a:fld>
            <a:endParaRPr lang="en-US"/>
          </a:p>
        </p:txBody>
      </p:sp>
    </p:spTree>
    <p:extLst>
      <p:ext uri="{BB962C8B-B14F-4D97-AF65-F5344CB8AC3E}">
        <p14:creationId xmlns:p14="http://schemas.microsoft.com/office/powerpoint/2010/main" val="2115281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pitchFamily="34" charset="0"/>
              </a:rPr>
              <a:t>FIGURE 2-17 DEMOGRAPHIC TRANSITION MODEL </a:t>
            </a:r>
            <a:r>
              <a:rPr lang="en-US" dirty="0">
                <a:latin typeface="Arial" pitchFamily="34" charset="0"/>
              </a:rPr>
              <a:t>The demographic transition model consists of four stages.</a:t>
            </a: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8F095A2D-AF35-4234-9E07-0603C2F1E624}" type="slidenum">
              <a:rPr lang="en-US" sz="1200" smtClean="0"/>
              <a:pPr/>
              <a:t>26</a:t>
            </a:fld>
            <a:endParaRPr lang="en-US" sz="1200" dirty="0"/>
          </a:p>
        </p:txBody>
      </p:sp>
    </p:spTree>
    <p:extLst>
      <p:ext uri="{BB962C8B-B14F-4D97-AF65-F5344CB8AC3E}">
        <p14:creationId xmlns:p14="http://schemas.microsoft.com/office/powerpoint/2010/main" val="4205286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US Man Who Survives Bubonic Plague From Cat Bite Will Have Fingers and Toes Amputated</a:t>
            </a:r>
            <a:endParaRPr lang="en-US" dirty="0"/>
          </a:p>
        </p:txBody>
      </p:sp>
      <p:sp>
        <p:nvSpPr>
          <p:cNvPr id="4" name="Slide Number Placeholder 3"/>
          <p:cNvSpPr>
            <a:spLocks noGrp="1"/>
          </p:cNvSpPr>
          <p:nvPr>
            <p:ph type="sldNum" sz="quarter" idx="10"/>
          </p:nvPr>
        </p:nvSpPr>
        <p:spPr/>
        <p:txBody>
          <a:bodyPr/>
          <a:lstStyle/>
          <a:p>
            <a:fld id="{A943F21F-0FDB-4276-85C2-7F2F5C736227}" type="slidenum">
              <a:rPr lang="en-US" smtClean="0"/>
              <a:t>39</a:t>
            </a:fld>
            <a:endParaRPr lang="en-US"/>
          </a:p>
        </p:txBody>
      </p:sp>
    </p:spTree>
    <p:extLst>
      <p:ext uri="{BB962C8B-B14F-4D97-AF65-F5344CB8AC3E}">
        <p14:creationId xmlns:p14="http://schemas.microsoft.com/office/powerpoint/2010/main" val="2857373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EFDC8C9-1B7E-476C-B350-CE6212C0F298}" type="slidenum">
              <a:rPr lang="en-US" sz="1200" smtClean="0"/>
              <a:pPr/>
              <a:t>42</a:t>
            </a:fld>
            <a:endParaRPr lang="en-US" sz="1200" dirty="0"/>
          </a:p>
        </p:txBody>
      </p:sp>
    </p:spTree>
    <p:extLst>
      <p:ext uri="{BB962C8B-B14F-4D97-AF65-F5344CB8AC3E}">
        <p14:creationId xmlns:p14="http://schemas.microsoft.com/office/powerpoint/2010/main" val="316878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A3E7201-CAD0-463C-8469-2C246D8F7DA3}" type="slidenum">
              <a:rPr lang="en-US" altLang="en-US" sz="1200"/>
              <a:pPr eaLnBrk="1" hangingPunct="1"/>
              <a:t>43</a:t>
            </a:fld>
            <a:endParaRPr lang="en-US" altLang="en-US" sz="1200"/>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154355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34" charset="0"/>
            </a:endParaRP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34CB69F-15BA-4ADE-BF94-C6E8955C53F3}" type="slidenum">
              <a:rPr lang="en-US" sz="1200" smtClean="0"/>
              <a:pPr/>
              <a:t>46</a:t>
            </a:fld>
            <a:endParaRPr lang="en-US" sz="1200" dirty="0"/>
          </a:p>
        </p:txBody>
      </p:sp>
    </p:spTree>
    <p:extLst>
      <p:ext uri="{BB962C8B-B14F-4D97-AF65-F5344CB8AC3E}">
        <p14:creationId xmlns:p14="http://schemas.microsoft.com/office/powerpoint/2010/main" val="2704034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pitchFamily="34" charset="0"/>
              </a:rPr>
              <a:t>FIGURE2-33 MALE CANCER </a:t>
            </a:r>
            <a:r>
              <a:rPr lang="en-US" dirty="0" err="1">
                <a:latin typeface="Arial" pitchFamily="34" charset="0"/>
              </a:rPr>
              <a:t>Cancer</a:t>
            </a:r>
            <a:r>
              <a:rPr lang="en-US" dirty="0">
                <a:latin typeface="Arial" pitchFamily="34" charset="0"/>
              </a:rPr>
              <a:t> is an example of a cause of death for men that is higher in developed countries than in developing ones.</a:t>
            </a: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69650967-A8BB-4A6A-9725-906B5A77884A}" type="slidenum">
              <a:rPr lang="en-US" sz="1200" smtClean="0"/>
              <a:pPr/>
              <a:t>49</a:t>
            </a:fld>
            <a:endParaRPr lang="en-US" sz="1200"/>
          </a:p>
        </p:txBody>
      </p:sp>
    </p:spTree>
    <p:extLst>
      <p:ext uri="{BB962C8B-B14F-4D97-AF65-F5344CB8AC3E}">
        <p14:creationId xmlns:p14="http://schemas.microsoft.com/office/powerpoint/2010/main" val="1639728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4D19D8D-CE64-4C41-A86F-2D30C557BEE0}"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81C359-A5C9-4383-A8D7-59ACB0ADB510}" type="slidenum">
              <a:rPr lang="en-US" smtClean="0"/>
              <a:t>‹#›</a:t>
            </a:fld>
            <a:endParaRPr lang="en-US"/>
          </a:p>
        </p:txBody>
      </p:sp>
    </p:spTree>
    <p:extLst>
      <p:ext uri="{BB962C8B-B14F-4D97-AF65-F5344CB8AC3E}">
        <p14:creationId xmlns:p14="http://schemas.microsoft.com/office/powerpoint/2010/main" val="2380488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D19D8D-CE64-4C41-A86F-2D30C557BEE0}"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81C359-A5C9-4383-A8D7-59ACB0ADB510}" type="slidenum">
              <a:rPr lang="en-US" smtClean="0"/>
              <a:t>‹#›</a:t>
            </a:fld>
            <a:endParaRPr lang="en-US"/>
          </a:p>
        </p:txBody>
      </p:sp>
    </p:spTree>
    <p:extLst>
      <p:ext uri="{BB962C8B-B14F-4D97-AF65-F5344CB8AC3E}">
        <p14:creationId xmlns:p14="http://schemas.microsoft.com/office/powerpoint/2010/main" val="9096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D19D8D-CE64-4C41-A86F-2D30C557BEE0}"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81C359-A5C9-4383-A8D7-59ACB0ADB510}" type="slidenum">
              <a:rPr lang="en-US" smtClean="0"/>
              <a:t>‹#›</a:t>
            </a:fld>
            <a:endParaRPr lang="en-US"/>
          </a:p>
        </p:txBody>
      </p:sp>
    </p:spTree>
    <p:extLst>
      <p:ext uri="{BB962C8B-B14F-4D97-AF65-F5344CB8AC3E}">
        <p14:creationId xmlns:p14="http://schemas.microsoft.com/office/powerpoint/2010/main" val="2445851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29510CB-3456-4497-8973-C10558F50FC0}"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008B2-A3F7-432D-81AC-934413BB707A}" type="slidenum">
              <a:rPr lang="en-US" smtClean="0"/>
              <a:t>‹#›</a:t>
            </a:fld>
            <a:endParaRPr lang="en-US"/>
          </a:p>
        </p:txBody>
      </p:sp>
    </p:spTree>
    <p:extLst>
      <p:ext uri="{BB962C8B-B14F-4D97-AF65-F5344CB8AC3E}">
        <p14:creationId xmlns:p14="http://schemas.microsoft.com/office/powerpoint/2010/main" val="1423866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9510CB-3456-4497-8973-C10558F50FC0}"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008B2-A3F7-432D-81AC-934413BB707A}" type="slidenum">
              <a:rPr lang="en-US" smtClean="0"/>
              <a:t>‹#›</a:t>
            </a:fld>
            <a:endParaRPr lang="en-US"/>
          </a:p>
        </p:txBody>
      </p:sp>
    </p:spTree>
    <p:extLst>
      <p:ext uri="{BB962C8B-B14F-4D97-AF65-F5344CB8AC3E}">
        <p14:creationId xmlns:p14="http://schemas.microsoft.com/office/powerpoint/2010/main" val="2255359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9510CB-3456-4497-8973-C10558F50FC0}"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008B2-A3F7-432D-81AC-934413BB707A}" type="slidenum">
              <a:rPr lang="en-US" smtClean="0"/>
              <a:t>‹#›</a:t>
            </a:fld>
            <a:endParaRPr lang="en-US"/>
          </a:p>
        </p:txBody>
      </p:sp>
    </p:spTree>
    <p:extLst>
      <p:ext uri="{BB962C8B-B14F-4D97-AF65-F5344CB8AC3E}">
        <p14:creationId xmlns:p14="http://schemas.microsoft.com/office/powerpoint/2010/main" val="1072965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9510CB-3456-4497-8973-C10558F50FC0}" type="datetimeFigureOut">
              <a:rPr lang="en-US" smtClean="0"/>
              <a:t>12/14/2019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008B2-A3F7-432D-81AC-934413BB707A}" type="slidenum">
              <a:rPr lang="en-US" smtClean="0"/>
              <a:t>‹#›</a:t>
            </a:fld>
            <a:endParaRPr lang="en-US"/>
          </a:p>
        </p:txBody>
      </p:sp>
    </p:spTree>
    <p:extLst>
      <p:ext uri="{BB962C8B-B14F-4D97-AF65-F5344CB8AC3E}">
        <p14:creationId xmlns:p14="http://schemas.microsoft.com/office/powerpoint/2010/main" val="3113375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9510CB-3456-4497-8973-C10558F50FC0}" type="datetimeFigureOut">
              <a:rPr lang="en-US" smtClean="0"/>
              <a:t>12/14/2019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6008B2-A3F7-432D-81AC-934413BB707A}" type="slidenum">
              <a:rPr lang="en-US" smtClean="0"/>
              <a:t>‹#›</a:t>
            </a:fld>
            <a:endParaRPr lang="en-US"/>
          </a:p>
        </p:txBody>
      </p:sp>
    </p:spTree>
    <p:extLst>
      <p:ext uri="{BB962C8B-B14F-4D97-AF65-F5344CB8AC3E}">
        <p14:creationId xmlns:p14="http://schemas.microsoft.com/office/powerpoint/2010/main" val="271331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9510CB-3456-4497-8973-C10558F50FC0}" type="datetimeFigureOut">
              <a:rPr lang="en-US" smtClean="0"/>
              <a:t>12/14/2019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6008B2-A3F7-432D-81AC-934413BB707A}" type="slidenum">
              <a:rPr lang="en-US" smtClean="0"/>
              <a:t>‹#›</a:t>
            </a:fld>
            <a:endParaRPr lang="en-US"/>
          </a:p>
        </p:txBody>
      </p:sp>
    </p:spTree>
    <p:extLst>
      <p:ext uri="{BB962C8B-B14F-4D97-AF65-F5344CB8AC3E}">
        <p14:creationId xmlns:p14="http://schemas.microsoft.com/office/powerpoint/2010/main" val="4036750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9510CB-3456-4497-8973-C10558F50FC0}" type="datetimeFigureOut">
              <a:rPr lang="en-US" smtClean="0"/>
              <a:t>12/14/2019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6008B2-A3F7-432D-81AC-934413BB707A}" type="slidenum">
              <a:rPr lang="en-US" smtClean="0"/>
              <a:t>‹#›</a:t>
            </a:fld>
            <a:endParaRPr lang="en-US"/>
          </a:p>
        </p:txBody>
      </p:sp>
    </p:spTree>
    <p:extLst>
      <p:ext uri="{BB962C8B-B14F-4D97-AF65-F5344CB8AC3E}">
        <p14:creationId xmlns:p14="http://schemas.microsoft.com/office/powerpoint/2010/main" val="2654483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29510CB-3456-4497-8973-C10558F50FC0}" type="datetimeFigureOut">
              <a:rPr lang="en-US" smtClean="0"/>
              <a:t>12/14/2019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008B2-A3F7-432D-81AC-934413BB707A}" type="slidenum">
              <a:rPr lang="en-US" smtClean="0"/>
              <a:t>‹#›</a:t>
            </a:fld>
            <a:endParaRPr lang="en-US"/>
          </a:p>
        </p:txBody>
      </p:sp>
    </p:spTree>
    <p:extLst>
      <p:ext uri="{BB962C8B-B14F-4D97-AF65-F5344CB8AC3E}">
        <p14:creationId xmlns:p14="http://schemas.microsoft.com/office/powerpoint/2010/main" val="950907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D19D8D-CE64-4C41-A86F-2D30C557BEE0}"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81C359-A5C9-4383-A8D7-59ACB0ADB510}" type="slidenum">
              <a:rPr lang="en-US" smtClean="0"/>
              <a:t>‹#›</a:t>
            </a:fld>
            <a:endParaRPr lang="en-US"/>
          </a:p>
        </p:txBody>
      </p:sp>
    </p:spTree>
    <p:extLst>
      <p:ext uri="{BB962C8B-B14F-4D97-AF65-F5344CB8AC3E}">
        <p14:creationId xmlns:p14="http://schemas.microsoft.com/office/powerpoint/2010/main" val="1083306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29510CB-3456-4497-8973-C10558F50FC0}" type="datetimeFigureOut">
              <a:rPr lang="en-US" smtClean="0"/>
              <a:t>12/14/2019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008B2-A3F7-432D-81AC-934413BB707A}" type="slidenum">
              <a:rPr lang="en-US" smtClean="0"/>
              <a:t>‹#›</a:t>
            </a:fld>
            <a:endParaRPr lang="en-US"/>
          </a:p>
        </p:txBody>
      </p:sp>
    </p:spTree>
    <p:extLst>
      <p:ext uri="{BB962C8B-B14F-4D97-AF65-F5344CB8AC3E}">
        <p14:creationId xmlns:p14="http://schemas.microsoft.com/office/powerpoint/2010/main" val="2277347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9510CB-3456-4497-8973-C10558F50FC0}"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008B2-A3F7-432D-81AC-934413BB707A}" type="slidenum">
              <a:rPr lang="en-US" smtClean="0"/>
              <a:t>‹#›</a:t>
            </a:fld>
            <a:endParaRPr lang="en-US"/>
          </a:p>
        </p:txBody>
      </p:sp>
    </p:spTree>
    <p:extLst>
      <p:ext uri="{BB962C8B-B14F-4D97-AF65-F5344CB8AC3E}">
        <p14:creationId xmlns:p14="http://schemas.microsoft.com/office/powerpoint/2010/main" val="1009779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9510CB-3456-4497-8973-C10558F50FC0}"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008B2-A3F7-432D-81AC-934413BB707A}" type="slidenum">
              <a:rPr lang="en-US" smtClean="0"/>
              <a:t>‹#›</a:t>
            </a:fld>
            <a:endParaRPr lang="en-US"/>
          </a:p>
        </p:txBody>
      </p:sp>
    </p:spTree>
    <p:extLst>
      <p:ext uri="{BB962C8B-B14F-4D97-AF65-F5344CB8AC3E}">
        <p14:creationId xmlns:p14="http://schemas.microsoft.com/office/powerpoint/2010/main" val="16880748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9510CB-3456-4497-8973-C10558F50FC0}"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008B2-A3F7-432D-81AC-934413BB707A}" type="slidenum">
              <a:rPr lang="en-US" smtClean="0"/>
              <a:t>‹#›</a:t>
            </a:fld>
            <a:endParaRPr lang="en-US"/>
          </a:p>
        </p:txBody>
      </p:sp>
    </p:spTree>
    <p:extLst>
      <p:ext uri="{BB962C8B-B14F-4D97-AF65-F5344CB8AC3E}">
        <p14:creationId xmlns:p14="http://schemas.microsoft.com/office/powerpoint/2010/main" val="3975402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9510CB-3456-4497-8973-C10558F50FC0}"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008B2-A3F7-432D-81AC-934413BB707A}" type="slidenum">
              <a:rPr lang="en-US" smtClean="0"/>
              <a:t>‹#›</a:t>
            </a:fld>
            <a:endParaRPr lang="en-US"/>
          </a:p>
        </p:txBody>
      </p:sp>
    </p:spTree>
    <p:extLst>
      <p:ext uri="{BB962C8B-B14F-4D97-AF65-F5344CB8AC3E}">
        <p14:creationId xmlns:p14="http://schemas.microsoft.com/office/powerpoint/2010/main" val="42543314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9510CB-3456-4497-8973-C10558F50FC0}"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008B2-A3F7-432D-81AC-934413BB707A}" type="slidenum">
              <a:rPr lang="en-US" smtClean="0"/>
              <a:t>‹#›</a:t>
            </a:fld>
            <a:endParaRPr lang="en-US"/>
          </a:p>
        </p:txBody>
      </p:sp>
    </p:spTree>
    <p:extLst>
      <p:ext uri="{BB962C8B-B14F-4D97-AF65-F5344CB8AC3E}">
        <p14:creationId xmlns:p14="http://schemas.microsoft.com/office/powerpoint/2010/main" val="3539617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9510CB-3456-4497-8973-C10558F50FC0}" type="datetimeFigureOut">
              <a:rPr lang="en-US" smtClean="0"/>
              <a:t>12/14/2019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008B2-A3F7-432D-81AC-934413BB707A}" type="slidenum">
              <a:rPr lang="en-US" smtClean="0"/>
              <a:t>‹#›</a:t>
            </a:fld>
            <a:endParaRPr lang="en-US"/>
          </a:p>
        </p:txBody>
      </p:sp>
    </p:spTree>
    <p:extLst>
      <p:ext uri="{BB962C8B-B14F-4D97-AF65-F5344CB8AC3E}">
        <p14:creationId xmlns:p14="http://schemas.microsoft.com/office/powerpoint/2010/main" val="42730150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9510CB-3456-4497-8973-C10558F50FC0}" type="datetimeFigureOut">
              <a:rPr lang="en-US" smtClean="0"/>
              <a:t>12/14/2019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6008B2-A3F7-432D-81AC-934413BB707A}" type="slidenum">
              <a:rPr lang="en-US" smtClean="0"/>
              <a:t>‹#›</a:t>
            </a:fld>
            <a:endParaRPr lang="en-US"/>
          </a:p>
        </p:txBody>
      </p:sp>
    </p:spTree>
    <p:extLst>
      <p:ext uri="{BB962C8B-B14F-4D97-AF65-F5344CB8AC3E}">
        <p14:creationId xmlns:p14="http://schemas.microsoft.com/office/powerpoint/2010/main" val="1139227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9510CB-3456-4497-8973-C10558F50FC0}" type="datetimeFigureOut">
              <a:rPr lang="en-US" smtClean="0"/>
              <a:t>12/14/2019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6008B2-A3F7-432D-81AC-934413BB707A}" type="slidenum">
              <a:rPr lang="en-US" smtClean="0"/>
              <a:t>‹#›</a:t>
            </a:fld>
            <a:endParaRPr lang="en-US"/>
          </a:p>
        </p:txBody>
      </p:sp>
    </p:spTree>
    <p:extLst>
      <p:ext uri="{BB962C8B-B14F-4D97-AF65-F5344CB8AC3E}">
        <p14:creationId xmlns:p14="http://schemas.microsoft.com/office/powerpoint/2010/main" val="989601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9510CB-3456-4497-8973-C10558F50FC0}" type="datetimeFigureOut">
              <a:rPr lang="en-US" smtClean="0"/>
              <a:t>12/14/2019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6008B2-A3F7-432D-81AC-934413BB707A}" type="slidenum">
              <a:rPr lang="en-US" smtClean="0"/>
              <a:t>‹#›</a:t>
            </a:fld>
            <a:endParaRPr lang="en-US"/>
          </a:p>
        </p:txBody>
      </p:sp>
    </p:spTree>
    <p:extLst>
      <p:ext uri="{BB962C8B-B14F-4D97-AF65-F5344CB8AC3E}">
        <p14:creationId xmlns:p14="http://schemas.microsoft.com/office/powerpoint/2010/main" val="1974455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D19D8D-CE64-4C41-A86F-2D30C557BEE0}"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81C359-A5C9-4383-A8D7-59ACB0ADB510}" type="slidenum">
              <a:rPr lang="en-US" smtClean="0"/>
              <a:t>‹#›</a:t>
            </a:fld>
            <a:endParaRPr lang="en-US"/>
          </a:p>
        </p:txBody>
      </p:sp>
    </p:spTree>
    <p:extLst>
      <p:ext uri="{BB962C8B-B14F-4D97-AF65-F5344CB8AC3E}">
        <p14:creationId xmlns:p14="http://schemas.microsoft.com/office/powerpoint/2010/main" val="3236237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9510CB-3456-4497-8973-C10558F50FC0}" type="datetimeFigureOut">
              <a:rPr lang="en-US" smtClean="0"/>
              <a:t>12/14/2019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008B2-A3F7-432D-81AC-934413BB707A}" type="slidenum">
              <a:rPr lang="en-US" smtClean="0"/>
              <a:t>‹#›</a:t>
            </a:fld>
            <a:endParaRPr lang="en-US"/>
          </a:p>
        </p:txBody>
      </p:sp>
    </p:spTree>
    <p:extLst>
      <p:ext uri="{BB962C8B-B14F-4D97-AF65-F5344CB8AC3E}">
        <p14:creationId xmlns:p14="http://schemas.microsoft.com/office/powerpoint/2010/main" val="22280216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9510CB-3456-4497-8973-C10558F50FC0}" type="datetimeFigureOut">
              <a:rPr lang="en-US" smtClean="0"/>
              <a:t>12/14/2019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008B2-A3F7-432D-81AC-934413BB707A}" type="slidenum">
              <a:rPr lang="en-US" smtClean="0"/>
              <a:t>‹#›</a:t>
            </a:fld>
            <a:endParaRPr lang="en-US"/>
          </a:p>
        </p:txBody>
      </p:sp>
    </p:spTree>
    <p:extLst>
      <p:ext uri="{BB962C8B-B14F-4D97-AF65-F5344CB8AC3E}">
        <p14:creationId xmlns:p14="http://schemas.microsoft.com/office/powerpoint/2010/main" val="12196939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9510CB-3456-4497-8973-C10558F50FC0}"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008B2-A3F7-432D-81AC-934413BB707A}" type="slidenum">
              <a:rPr lang="en-US" smtClean="0"/>
              <a:t>‹#›</a:t>
            </a:fld>
            <a:endParaRPr lang="en-US"/>
          </a:p>
        </p:txBody>
      </p:sp>
    </p:spTree>
    <p:extLst>
      <p:ext uri="{BB962C8B-B14F-4D97-AF65-F5344CB8AC3E}">
        <p14:creationId xmlns:p14="http://schemas.microsoft.com/office/powerpoint/2010/main" val="7651874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9510CB-3456-4497-8973-C10558F50FC0}" type="datetimeFigureOut">
              <a:rPr lang="en-US" smtClean="0"/>
              <a:t>12/14/2019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008B2-A3F7-432D-81AC-934413BB707A}" type="slidenum">
              <a:rPr lang="en-US" smtClean="0"/>
              <a:t>‹#›</a:t>
            </a:fld>
            <a:endParaRPr lang="en-US"/>
          </a:p>
        </p:txBody>
      </p:sp>
    </p:spTree>
    <p:extLst>
      <p:ext uri="{BB962C8B-B14F-4D97-AF65-F5344CB8AC3E}">
        <p14:creationId xmlns:p14="http://schemas.microsoft.com/office/powerpoint/2010/main" val="238444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D19D8D-CE64-4C41-A86F-2D30C557BEE0}" type="datetimeFigureOut">
              <a:rPr lang="en-US" smtClean="0"/>
              <a:t>12/14/2019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81C359-A5C9-4383-A8D7-59ACB0ADB510}" type="slidenum">
              <a:rPr lang="en-US" smtClean="0"/>
              <a:t>‹#›</a:t>
            </a:fld>
            <a:endParaRPr lang="en-US"/>
          </a:p>
        </p:txBody>
      </p:sp>
    </p:spTree>
    <p:extLst>
      <p:ext uri="{BB962C8B-B14F-4D97-AF65-F5344CB8AC3E}">
        <p14:creationId xmlns:p14="http://schemas.microsoft.com/office/powerpoint/2010/main" val="107566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D19D8D-CE64-4C41-A86F-2D30C557BEE0}" type="datetimeFigureOut">
              <a:rPr lang="en-US" smtClean="0"/>
              <a:t>12/14/2019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81C359-A5C9-4383-A8D7-59ACB0ADB510}" type="slidenum">
              <a:rPr lang="en-US" smtClean="0"/>
              <a:t>‹#›</a:t>
            </a:fld>
            <a:endParaRPr lang="en-US"/>
          </a:p>
        </p:txBody>
      </p:sp>
    </p:spTree>
    <p:extLst>
      <p:ext uri="{BB962C8B-B14F-4D97-AF65-F5344CB8AC3E}">
        <p14:creationId xmlns:p14="http://schemas.microsoft.com/office/powerpoint/2010/main" val="3047664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D19D8D-CE64-4C41-A86F-2D30C557BEE0}" type="datetimeFigureOut">
              <a:rPr lang="en-US" smtClean="0"/>
              <a:t>12/14/2019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81C359-A5C9-4383-A8D7-59ACB0ADB510}" type="slidenum">
              <a:rPr lang="en-US" smtClean="0"/>
              <a:t>‹#›</a:t>
            </a:fld>
            <a:endParaRPr lang="en-US"/>
          </a:p>
        </p:txBody>
      </p:sp>
    </p:spTree>
    <p:extLst>
      <p:ext uri="{BB962C8B-B14F-4D97-AF65-F5344CB8AC3E}">
        <p14:creationId xmlns:p14="http://schemas.microsoft.com/office/powerpoint/2010/main" val="3910204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D19D8D-CE64-4C41-A86F-2D30C557BEE0}" type="datetimeFigureOut">
              <a:rPr lang="en-US" smtClean="0"/>
              <a:t>12/14/2019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81C359-A5C9-4383-A8D7-59ACB0ADB510}" type="slidenum">
              <a:rPr lang="en-US" smtClean="0"/>
              <a:t>‹#›</a:t>
            </a:fld>
            <a:endParaRPr lang="en-US"/>
          </a:p>
        </p:txBody>
      </p:sp>
    </p:spTree>
    <p:extLst>
      <p:ext uri="{BB962C8B-B14F-4D97-AF65-F5344CB8AC3E}">
        <p14:creationId xmlns:p14="http://schemas.microsoft.com/office/powerpoint/2010/main" val="3883610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D19D8D-CE64-4C41-A86F-2D30C557BEE0}" type="datetimeFigureOut">
              <a:rPr lang="en-US" smtClean="0"/>
              <a:t>12/14/2019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81C359-A5C9-4383-A8D7-59ACB0ADB510}" type="slidenum">
              <a:rPr lang="en-US" smtClean="0"/>
              <a:t>‹#›</a:t>
            </a:fld>
            <a:endParaRPr lang="en-US"/>
          </a:p>
        </p:txBody>
      </p:sp>
    </p:spTree>
    <p:extLst>
      <p:ext uri="{BB962C8B-B14F-4D97-AF65-F5344CB8AC3E}">
        <p14:creationId xmlns:p14="http://schemas.microsoft.com/office/powerpoint/2010/main" val="2226341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D19D8D-CE64-4C41-A86F-2D30C557BEE0}" type="datetimeFigureOut">
              <a:rPr lang="en-US" smtClean="0"/>
              <a:t>12/14/2019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81C359-A5C9-4383-A8D7-59ACB0ADB510}" type="slidenum">
              <a:rPr lang="en-US" smtClean="0"/>
              <a:t>‹#›</a:t>
            </a:fld>
            <a:endParaRPr lang="en-US"/>
          </a:p>
        </p:txBody>
      </p:sp>
    </p:spTree>
    <p:extLst>
      <p:ext uri="{BB962C8B-B14F-4D97-AF65-F5344CB8AC3E}">
        <p14:creationId xmlns:p14="http://schemas.microsoft.com/office/powerpoint/2010/main" val="3349108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D19D8D-CE64-4C41-A86F-2D30C557BEE0}" type="datetimeFigureOut">
              <a:rPr lang="en-US" smtClean="0"/>
              <a:t>12/14/2019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1C359-A5C9-4383-A8D7-59ACB0ADB510}" type="slidenum">
              <a:rPr lang="en-US" smtClean="0"/>
              <a:t>‹#›</a:t>
            </a:fld>
            <a:endParaRPr lang="en-US"/>
          </a:p>
        </p:txBody>
      </p:sp>
    </p:spTree>
    <p:extLst>
      <p:ext uri="{BB962C8B-B14F-4D97-AF65-F5344CB8AC3E}">
        <p14:creationId xmlns:p14="http://schemas.microsoft.com/office/powerpoint/2010/main" val="395938794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29510CB-3456-4497-8973-C10558F50FC0}" type="datetimeFigureOut">
              <a:rPr lang="en-US" smtClean="0"/>
              <a:t>12/14/2019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06008B2-A3F7-432D-81AC-934413BB707A}" type="slidenum">
              <a:rPr lang="en-US" smtClean="0"/>
              <a:t>‹#›</a:t>
            </a:fld>
            <a:endParaRPr lang="en-US"/>
          </a:p>
        </p:txBody>
      </p:sp>
    </p:spTree>
    <p:extLst>
      <p:ext uri="{BB962C8B-B14F-4D97-AF65-F5344CB8AC3E}">
        <p14:creationId xmlns:p14="http://schemas.microsoft.com/office/powerpoint/2010/main" val="5413979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29510CB-3456-4497-8973-C10558F50FC0}" type="datetimeFigureOut">
              <a:rPr lang="en-US" smtClean="0"/>
              <a:t>12/14/2019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06008B2-A3F7-432D-81AC-934413BB707A}" type="slidenum">
              <a:rPr lang="en-US" smtClean="0"/>
              <a:t>‹#›</a:t>
            </a:fld>
            <a:endParaRPr lang="en-US"/>
          </a:p>
        </p:txBody>
      </p:sp>
    </p:spTree>
    <p:extLst>
      <p:ext uri="{BB962C8B-B14F-4D97-AF65-F5344CB8AC3E}">
        <p14:creationId xmlns:p14="http://schemas.microsoft.com/office/powerpoint/2010/main" val="7880510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randalolson.com/wp-content/uploads/united_states_population_pyramid.jpg"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uact=8&amp;ved=0CAcQjRxqFQoTCKal6Ov3icgCFcsyiAodJm4BYA&amp;url=http://questgarden.com/173/06/0/140718225707/process.htm&amp;psig=AFQjCNHr6X7H_oBntyJ3lSwIgDkknyXx6Q&amp;ust=1442986744577262" TargetMode="External"/><Relationship Id="rId3" Type="http://schemas.openxmlformats.org/officeDocument/2006/relationships/image" Target="../media/image27.png"/><Relationship Id="rId7"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google.com/url?sa=i&amp;rct=j&amp;q=&amp;esrc=s&amp;frm=1&amp;source=images&amp;cd=&amp;cad=rja&amp;uact=8&amp;ved=0CAcQjRxqFQoTCLuettL3icgCFchViAodj6oOcg&amp;url=http://www.medicaldaily.com/us-man-who-survives-bubonic-plague-cat-bite-will-have-fingers-and-toes-amputated-241421&amp;psig=AFQjCNHr6X7H_oBntyJ3lSwIgDkknyXx6Q&amp;ust=1442986744577262" TargetMode="External"/><Relationship Id="rId5" Type="http://schemas.openxmlformats.org/officeDocument/2006/relationships/image" Target="../media/image28.jpeg"/><Relationship Id="rId4" Type="http://schemas.openxmlformats.org/officeDocument/2006/relationships/hyperlink" Target="http://www.google.com/url?sa=i&amp;rct=j&amp;q=&amp;esrc=s&amp;frm=1&amp;source=images&amp;cd=&amp;cad=rja&amp;uact=8&amp;ved=0CAcQjRxqFQoTCNvr6N_2icgCFZNciAodh8IHzQ&amp;url=http://exploringdiseases.wikispaces.com/Bubonic%20Plague&amp;psig=AFQjCNHr6X7H_oBntyJ3lSwIgDkknyXx6Q&amp;ust=1442986744577262" TargetMode="External"/><Relationship Id="rId9" Type="http://schemas.openxmlformats.org/officeDocument/2006/relationships/image" Target="../media/image3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upload.wikimedia.org/wikipedia/commons/6/63/ForskeligeVeje_ad_hvilkenBroen_kan_inficeres_medTyfusbaciller.png"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upload.wikimedia.org/wikipedia/commons/f/f7/Typhoid_carrier_polluting_food_-_a_poster.jpg" TargetMode="Externa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hyperlink" Target="//upload.wikimedia.org/wikipedia/commons/4/47/Mary_Mallon_in_hospital.jpg"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02898"/>
            <a:ext cx="8229600" cy="1828800"/>
          </a:xfrm>
        </p:spPr>
        <p:txBody>
          <a:bodyPr>
            <a:normAutofit/>
          </a:bodyPr>
          <a:lstStyle/>
          <a:p>
            <a:r>
              <a:rPr lang="en-US" sz="9600" cap="none" dirty="0">
                <a:solidFill>
                  <a:schemeClr val="tx1"/>
                </a:solidFill>
                <a:latin typeface="Aharoni" panose="02010803020104030203" pitchFamily="2" charset="-79"/>
                <a:cs typeface="Aharoni" panose="02010803020104030203" pitchFamily="2" charset="-79"/>
              </a:rPr>
              <a:t>Chapter</a:t>
            </a:r>
            <a:r>
              <a:rPr lang="en-US" sz="9600" dirty="0">
                <a:solidFill>
                  <a:schemeClr val="tx1"/>
                </a:solidFill>
                <a:latin typeface="Aharoni" panose="02010803020104030203" pitchFamily="2" charset="-79"/>
                <a:cs typeface="Aharoni" panose="02010803020104030203" pitchFamily="2" charset="-79"/>
              </a:rPr>
              <a:t> 2</a:t>
            </a:r>
          </a:p>
        </p:txBody>
      </p:sp>
      <p:sp>
        <p:nvSpPr>
          <p:cNvPr id="3" name="Subtitle 2"/>
          <p:cNvSpPr>
            <a:spLocks noGrp="1"/>
          </p:cNvSpPr>
          <p:nvPr>
            <p:ph type="subTitle" idx="1"/>
          </p:nvPr>
        </p:nvSpPr>
        <p:spPr/>
        <p:txBody>
          <a:bodyPr>
            <a:normAutofit/>
          </a:bodyPr>
          <a:lstStyle/>
          <a:p>
            <a:r>
              <a:rPr lang="en-US" sz="4050" dirty="0">
                <a:latin typeface="Aharoni" panose="02010803020104030203" pitchFamily="2" charset="-79"/>
                <a:cs typeface="Aharoni" panose="02010803020104030203" pitchFamily="2" charset="-79"/>
              </a:rPr>
              <a:t>Population</a:t>
            </a:r>
          </a:p>
        </p:txBody>
      </p:sp>
    </p:spTree>
    <p:extLst>
      <p:ext uri="{BB962C8B-B14F-4D97-AF65-F5344CB8AC3E}">
        <p14:creationId xmlns:p14="http://schemas.microsoft.com/office/powerpoint/2010/main" val="3517993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3"/>
          <p:cNvSpPr>
            <a:spLocks noGrp="1"/>
          </p:cNvSpPr>
          <p:nvPr>
            <p:ph type="title"/>
          </p:nvPr>
        </p:nvSpPr>
        <p:spPr>
          <a:xfrm>
            <a:off x="381000" y="0"/>
            <a:ext cx="8229600" cy="762000"/>
          </a:xfrm>
        </p:spPr>
        <p:txBody>
          <a:bodyPr>
            <a:normAutofit/>
          </a:bodyPr>
          <a:lstStyle/>
          <a:p>
            <a:r>
              <a:rPr lang="en-US" b="1" dirty="0">
                <a:solidFill>
                  <a:srgbClr val="FFFF00"/>
                </a:solidFill>
                <a:latin typeface="Berlin Sans FB Demi" panose="020E0802020502020306" pitchFamily="34" charset="0"/>
              </a:rPr>
              <a:t>Malthus on Overpopulation</a:t>
            </a:r>
            <a:endParaRPr lang="en-US" dirty="0">
              <a:latin typeface="Berlin Sans FB Demi" panose="020E0802020502020306" pitchFamily="34" charset="0"/>
            </a:endParaRPr>
          </a:p>
        </p:txBody>
      </p:sp>
      <p:sp>
        <p:nvSpPr>
          <p:cNvPr id="52227" name="Content Placeholder 4"/>
          <p:cNvSpPr>
            <a:spLocks noGrp="1"/>
          </p:cNvSpPr>
          <p:nvPr>
            <p:ph idx="4294967295"/>
          </p:nvPr>
        </p:nvSpPr>
        <p:spPr>
          <a:xfrm>
            <a:off x="381000" y="1141413"/>
            <a:ext cx="8229600" cy="5259387"/>
          </a:xfrm>
        </p:spPr>
        <p:txBody>
          <a:bodyPr/>
          <a:lstStyle/>
          <a:p>
            <a:pPr lvl="3"/>
            <a:endParaRPr lang="en-US" dirty="0">
              <a:latin typeface="+mj-lt"/>
            </a:endParaRPr>
          </a:p>
          <a:p>
            <a:pPr lvl="1"/>
            <a:endParaRPr lang="en-US" dirty="0">
              <a:latin typeface="+mj-l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6083086"/>
          </a:xfrm>
          <a:prstGeom prst="rect">
            <a:avLst/>
          </a:prstGeom>
        </p:spPr>
      </p:pic>
    </p:spTree>
    <p:extLst>
      <p:ext uri="{BB962C8B-B14F-4D97-AF65-F5344CB8AC3E}">
        <p14:creationId xmlns:p14="http://schemas.microsoft.com/office/powerpoint/2010/main" val="253950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3"/>
          <p:cNvSpPr>
            <a:spLocks noGrp="1"/>
          </p:cNvSpPr>
          <p:nvPr>
            <p:ph type="title"/>
          </p:nvPr>
        </p:nvSpPr>
        <p:spPr/>
        <p:txBody>
          <a:bodyPr>
            <a:normAutofit/>
          </a:bodyPr>
          <a:lstStyle/>
          <a:p>
            <a:r>
              <a:rPr lang="en-US" b="1" dirty="0">
                <a:solidFill>
                  <a:srgbClr val="FFFF00"/>
                </a:solidFill>
                <a:latin typeface="Berlin Sans FB Demi" panose="020E0802020502020306" pitchFamily="34" charset="0"/>
              </a:rPr>
              <a:t>Malthus on Overpopulation</a:t>
            </a:r>
            <a:endParaRPr lang="en-US" dirty="0">
              <a:latin typeface="Berlin Sans FB Demi" panose="020E0802020502020306" pitchFamily="34" charset="0"/>
            </a:endParaRPr>
          </a:p>
        </p:txBody>
      </p:sp>
      <p:sp>
        <p:nvSpPr>
          <p:cNvPr id="52227" name="Content Placeholder 4"/>
          <p:cNvSpPr>
            <a:spLocks noGrp="1"/>
          </p:cNvSpPr>
          <p:nvPr>
            <p:ph idx="1"/>
          </p:nvPr>
        </p:nvSpPr>
        <p:spPr/>
        <p:txBody>
          <a:bodyPr/>
          <a:lstStyle/>
          <a:p>
            <a:pPr lvl="3"/>
            <a:endParaRPr lang="en-US" dirty="0">
              <a:latin typeface="+mj-lt"/>
            </a:endParaRPr>
          </a:p>
          <a:p>
            <a:pPr lvl="1"/>
            <a:endParaRPr lang="en-US" dirty="0">
              <a:latin typeface="+mj-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439384"/>
            <a:ext cx="6019800" cy="4847594"/>
          </a:xfrm>
          <a:prstGeom prst="rect">
            <a:avLst/>
          </a:prstGeom>
        </p:spPr>
      </p:pic>
    </p:spTree>
    <p:extLst>
      <p:ext uri="{BB962C8B-B14F-4D97-AF65-F5344CB8AC3E}">
        <p14:creationId xmlns:p14="http://schemas.microsoft.com/office/powerpoint/2010/main" val="28154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4800" dirty="0">
                <a:solidFill>
                  <a:srgbClr val="FFFF00"/>
                </a:solidFill>
                <a:latin typeface="Berlin Sans FB Demi" panose="020E0802020502020306" pitchFamily="34" charset="0"/>
              </a:rPr>
              <a:t>Malthus’ Checks on Population </a:t>
            </a:r>
          </a:p>
        </p:txBody>
      </p:sp>
      <p:sp>
        <p:nvSpPr>
          <p:cNvPr id="3" name="Content Placeholder 2"/>
          <p:cNvSpPr>
            <a:spLocks noGrp="1"/>
          </p:cNvSpPr>
          <p:nvPr>
            <p:ph idx="1"/>
          </p:nvPr>
        </p:nvSpPr>
        <p:spPr>
          <a:xfrm>
            <a:off x="0" y="990600"/>
            <a:ext cx="9144000" cy="5867400"/>
          </a:xfrm>
        </p:spPr>
        <p:txBody>
          <a:bodyPr>
            <a:normAutofit/>
          </a:bodyPr>
          <a:lstStyle/>
          <a:p>
            <a:pPr lvl="0"/>
            <a:r>
              <a:rPr lang="en-US" sz="3600" dirty="0">
                <a:latin typeface="Cambria" panose="02040503050406030204" pitchFamily="18" charset="0"/>
              </a:rPr>
              <a:t>Malthus believed there were 2 types of "checks" that could then reduce the population and return it to a more SUSTAINABLE (or maintainable) level: </a:t>
            </a:r>
          </a:p>
          <a:p>
            <a:pPr marL="0" lvl="0" indent="0">
              <a:buNone/>
            </a:pPr>
            <a:r>
              <a:rPr lang="en-US" sz="3600" dirty="0">
                <a:latin typeface="Cambria" panose="02040503050406030204" pitchFamily="18" charset="0"/>
              </a:rPr>
              <a:t>1) “PREVENTITIVE checks” or “POSITIVE” checks”</a:t>
            </a:r>
          </a:p>
          <a:p>
            <a:pPr lvl="1"/>
            <a:r>
              <a:rPr lang="en-US" sz="3600" dirty="0">
                <a:latin typeface="Cambria" panose="02040503050406030204" pitchFamily="18" charset="0"/>
              </a:rPr>
              <a:t>abstinence, homosexuality, delayed marriages until finances become balanced, restricting marriage of persons suffering from poverty and/or defects</a:t>
            </a:r>
          </a:p>
          <a:p>
            <a:pPr marL="1257300" lvl="2" indent="-342900"/>
            <a:endParaRPr lang="en-US" dirty="0">
              <a:latin typeface="Cambria" panose="02040503050406030204" pitchFamily="18" charset="0"/>
            </a:endParaRPr>
          </a:p>
        </p:txBody>
      </p:sp>
    </p:spTree>
    <p:extLst>
      <p:ext uri="{BB962C8B-B14F-4D97-AF65-F5344CB8AC3E}">
        <p14:creationId xmlns:p14="http://schemas.microsoft.com/office/powerpoint/2010/main" val="2433185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4800" b="1" dirty="0">
                <a:solidFill>
                  <a:srgbClr val="FFFF00"/>
                </a:solidFill>
                <a:latin typeface="Berlin Sans FB Demi" panose="020E0802020502020306" pitchFamily="34" charset="0"/>
              </a:rPr>
              <a:t>Malthus’ Checks on Population </a:t>
            </a:r>
            <a:endParaRPr lang="en-US" sz="4800" dirty="0">
              <a:latin typeface="Berlin Sans FB Demi" panose="020E0802020502020306" pitchFamily="34" charset="0"/>
            </a:endParaRPr>
          </a:p>
        </p:txBody>
      </p:sp>
      <p:sp>
        <p:nvSpPr>
          <p:cNvPr id="4" name="Content Placeholder 3"/>
          <p:cNvSpPr>
            <a:spLocks noGrp="1"/>
          </p:cNvSpPr>
          <p:nvPr>
            <p:ph idx="1"/>
          </p:nvPr>
        </p:nvSpPr>
        <p:spPr>
          <a:xfrm>
            <a:off x="228600" y="914400"/>
            <a:ext cx="8915400" cy="5943600"/>
          </a:xfrm>
        </p:spPr>
        <p:txBody>
          <a:bodyPr>
            <a:normAutofit/>
          </a:bodyPr>
          <a:lstStyle/>
          <a:p>
            <a:pPr marL="0" lvl="0" indent="0">
              <a:buNone/>
            </a:pPr>
            <a:r>
              <a:rPr lang="en-US" sz="4000" dirty="0">
                <a:latin typeface="Cambria" panose="02040503050406030204" pitchFamily="18" charset="0"/>
              </a:rPr>
              <a:t>2) “NEGATIVE checks" (lead to 'premature' death and increase the death rate)</a:t>
            </a:r>
          </a:p>
          <a:p>
            <a:pPr lvl="1"/>
            <a:r>
              <a:rPr lang="en-US" sz="4000" b="1" dirty="0">
                <a:solidFill>
                  <a:srgbClr val="FFFF00"/>
                </a:solidFill>
                <a:latin typeface="Cambria" panose="02040503050406030204" pitchFamily="18" charset="0"/>
              </a:rPr>
              <a:t>disease, famine and starvation, war, natural disaster</a:t>
            </a:r>
          </a:p>
        </p:txBody>
      </p:sp>
    </p:spTree>
    <p:extLst>
      <p:ext uri="{BB962C8B-B14F-4D97-AF65-F5344CB8AC3E}">
        <p14:creationId xmlns:p14="http://schemas.microsoft.com/office/powerpoint/2010/main" val="4081970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3"/>
          <p:cNvSpPr>
            <a:spLocks noGrp="1"/>
          </p:cNvSpPr>
          <p:nvPr>
            <p:ph type="title"/>
          </p:nvPr>
        </p:nvSpPr>
        <p:spPr>
          <a:xfrm>
            <a:off x="457200" y="114300"/>
            <a:ext cx="8229600" cy="800100"/>
          </a:xfrm>
        </p:spPr>
        <p:txBody>
          <a:bodyPr>
            <a:noAutofit/>
          </a:bodyPr>
          <a:lstStyle/>
          <a:p>
            <a:r>
              <a:rPr lang="en-US" sz="4800" dirty="0">
                <a:solidFill>
                  <a:srgbClr val="FFFF00"/>
                </a:solidFill>
                <a:latin typeface="Berlin Sans FB Demi" panose="020E0802020502020306" pitchFamily="34" charset="0"/>
              </a:rPr>
              <a:t>Neo-Malthusianism</a:t>
            </a:r>
          </a:p>
        </p:txBody>
      </p:sp>
      <p:sp>
        <p:nvSpPr>
          <p:cNvPr id="52227" name="Content Placeholder 4"/>
          <p:cNvSpPr>
            <a:spLocks noGrp="1"/>
          </p:cNvSpPr>
          <p:nvPr>
            <p:ph idx="1"/>
          </p:nvPr>
        </p:nvSpPr>
        <p:spPr/>
        <p:txBody>
          <a:bodyPr/>
          <a:lstStyle/>
          <a:p>
            <a:pPr lvl="3"/>
            <a:endParaRPr lang="en-US" dirty="0">
              <a:latin typeface="+mj-lt"/>
            </a:endParaRPr>
          </a:p>
          <a:p>
            <a:pPr lvl="1"/>
            <a:endParaRPr lang="en-US" dirty="0">
              <a:latin typeface="+mj-lt"/>
            </a:endParaRPr>
          </a:p>
        </p:txBody>
      </p:sp>
      <p:sp>
        <p:nvSpPr>
          <p:cNvPr id="3" name="TextBox 2"/>
          <p:cNvSpPr txBox="1"/>
          <p:nvPr/>
        </p:nvSpPr>
        <p:spPr>
          <a:xfrm>
            <a:off x="152400" y="914400"/>
            <a:ext cx="8991600" cy="5878532"/>
          </a:xfrm>
          <a:prstGeom prst="rect">
            <a:avLst/>
          </a:prstGeom>
          <a:noFill/>
        </p:spPr>
        <p:txBody>
          <a:bodyPr wrap="square" rtlCol="0">
            <a:spAutoFit/>
          </a:bodyPr>
          <a:lstStyle/>
          <a:p>
            <a:pPr marL="285750" lvl="0" indent="-285750">
              <a:buFont typeface="Arial" panose="020B0604020202020204" pitchFamily="34" charset="0"/>
              <a:buChar char="•"/>
            </a:pPr>
            <a:r>
              <a:rPr lang="en-US" sz="2000" dirty="0">
                <a:latin typeface="Cambria" panose="02040503050406030204" pitchFamily="18" charset="0"/>
              </a:rPr>
              <a:t>argue that </a:t>
            </a:r>
            <a:r>
              <a:rPr lang="en-US" sz="2800" b="1" dirty="0">
                <a:solidFill>
                  <a:srgbClr val="FFFF00"/>
                </a:solidFill>
                <a:latin typeface="Cambria" panose="02040503050406030204" pitchFamily="18" charset="0"/>
              </a:rPr>
              <a:t>global overpopulation is a serious problem and an even greater threat for the future</a:t>
            </a:r>
            <a:endParaRPr lang="en-US" sz="4800" b="1" dirty="0">
              <a:solidFill>
                <a:srgbClr val="FFFF00"/>
              </a:solidFill>
              <a:latin typeface="Cambria" panose="02040503050406030204" pitchFamily="18" charset="0"/>
            </a:endParaRPr>
          </a:p>
          <a:p>
            <a:pPr marL="285750" lvl="0" indent="-285750">
              <a:buFont typeface="Arial" panose="020B0604020202020204" pitchFamily="34" charset="0"/>
              <a:buChar char="•"/>
            </a:pPr>
            <a:r>
              <a:rPr lang="en-US" sz="2000" dirty="0">
                <a:latin typeface="Cambria" panose="02040503050406030204" pitchFamily="18" charset="0"/>
              </a:rPr>
              <a:t>they point out continued population growth will lead to the depletion of nonrenewable resources such as petroleum and metals, pollution of air and water, and shortages of food</a:t>
            </a:r>
            <a:endParaRPr lang="en-US" sz="4000" dirty="0">
              <a:latin typeface="Cambria" panose="02040503050406030204" pitchFamily="18" charset="0"/>
            </a:endParaRPr>
          </a:p>
          <a:p>
            <a:pPr marL="742950" lvl="1" indent="-285750">
              <a:buFont typeface="Arial" panose="020B0604020202020204" pitchFamily="34" charset="0"/>
              <a:buChar char="•"/>
            </a:pPr>
            <a:r>
              <a:rPr lang="en-US" sz="2000" dirty="0">
                <a:latin typeface="Cambria" panose="02040503050406030204" pitchFamily="18" charset="0"/>
              </a:rPr>
              <a:t>see these things as bringing social, political, economic, and environmental catastrophe  </a:t>
            </a:r>
            <a:endParaRPr lang="en-US" sz="4000" dirty="0">
              <a:latin typeface="Cambria" panose="02040503050406030204" pitchFamily="18" charset="0"/>
            </a:endParaRPr>
          </a:p>
          <a:p>
            <a:pPr marL="285750" lvl="0" indent="-285750">
              <a:buFont typeface="Arial" panose="020B0604020202020204" pitchFamily="34" charset="0"/>
              <a:buChar char="•"/>
            </a:pPr>
            <a:r>
              <a:rPr lang="en-US" sz="2000" dirty="0">
                <a:latin typeface="Cambria" panose="02040503050406030204" pitchFamily="18" charset="0"/>
              </a:rPr>
              <a:t>how they differ from Malthus:</a:t>
            </a:r>
            <a:endParaRPr lang="en-US" sz="4000" dirty="0">
              <a:latin typeface="Cambria" panose="02040503050406030204" pitchFamily="18" charset="0"/>
            </a:endParaRPr>
          </a:p>
          <a:p>
            <a:pPr marL="742950" lvl="1" indent="-285750">
              <a:buFont typeface="Arial" panose="020B0604020202020204" pitchFamily="34" charset="0"/>
              <a:buChar char="•"/>
            </a:pPr>
            <a:r>
              <a:rPr lang="en-US" sz="2000" dirty="0">
                <a:latin typeface="Cambria" panose="02040503050406030204" pitchFamily="18" charset="0"/>
              </a:rPr>
              <a:t>contraceptive techniques</a:t>
            </a:r>
            <a:endParaRPr lang="en-US" sz="4000" dirty="0">
              <a:latin typeface="Cambria" panose="02040503050406030204" pitchFamily="18" charset="0"/>
            </a:endParaRPr>
          </a:p>
          <a:p>
            <a:pPr marL="1200150" lvl="2" indent="-285750">
              <a:buFont typeface="Arial" panose="020B0604020202020204" pitchFamily="34" charset="0"/>
              <a:buChar char="•"/>
            </a:pPr>
            <a:r>
              <a:rPr lang="en-US" sz="2000" dirty="0">
                <a:latin typeface="Cambria" panose="02040503050406030204" pitchFamily="18" charset="0"/>
              </a:rPr>
              <a:t>Malthus, as a devout Christian, believed that "self-control" (abstinence) was preferable to artificial birth control</a:t>
            </a:r>
            <a:endParaRPr lang="en-US" sz="4000" dirty="0">
              <a:latin typeface="Cambria" panose="02040503050406030204" pitchFamily="18" charset="0"/>
            </a:endParaRPr>
          </a:p>
          <a:p>
            <a:pPr marL="1200150" lvl="2" indent="-285750">
              <a:buFont typeface="Arial" panose="020B0604020202020204" pitchFamily="34" charset="0"/>
              <a:buChar char="•"/>
            </a:pPr>
            <a:r>
              <a:rPr lang="en-US" sz="2000" dirty="0">
                <a:latin typeface="Cambria" panose="02040503050406030204" pitchFamily="18" charset="0"/>
              </a:rPr>
              <a:t>Neo- Malthusians are in favor of preventive birth control and want to halt population growth in developing countries through family planning and sterilization</a:t>
            </a:r>
            <a:endParaRPr lang="en-US" sz="4000" dirty="0">
              <a:latin typeface="Cambria" panose="02040503050406030204" pitchFamily="18" charset="0"/>
            </a:endParaRPr>
          </a:p>
          <a:p>
            <a:pPr marL="742950" lvl="1" indent="-285750">
              <a:buFont typeface="Arial" panose="020B0604020202020204" pitchFamily="34" charset="0"/>
              <a:buChar char="•"/>
            </a:pPr>
            <a:r>
              <a:rPr lang="en-US" sz="2000" dirty="0">
                <a:latin typeface="Cambria" panose="02040503050406030204" pitchFamily="18" charset="0"/>
              </a:rPr>
              <a:t>starvation</a:t>
            </a:r>
            <a:endParaRPr lang="en-US" sz="4000" dirty="0">
              <a:latin typeface="Cambria" panose="02040503050406030204" pitchFamily="18" charset="0"/>
            </a:endParaRPr>
          </a:p>
          <a:p>
            <a:pPr marL="1200150" lvl="2" indent="-285750">
              <a:buFont typeface="Arial" panose="020B0604020202020204" pitchFamily="34" charset="0"/>
              <a:buChar char="•"/>
            </a:pPr>
            <a:r>
              <a:rPr lang="en-US" sz="2000" dirty="0">
                <a:latin typeface="Cambria" panose="02040503050406030204" pitchFamily="18" charset="0"/>
              </a:rPr>
              <a:t>Malthus worried about starvation and growing poverty</a:t>
            </a:r>
            <a:endParaRPr lang="en-US" sz="4000" dirty="0">
              <a:latin typeface="Cambria" panose="02040503050406030204" pitchFamily="18" charset="0"/>
            </a:endParaRPr>
          </a:p>
          <a:p>
            <a:pPr marL="285750" indent="-285750">
              <a:buFont typeface="Arial" panose="020B0604020202020204" pitchFamily="34" charset="0"/>
              <a:buChar char="•"/>
            </a:pPr>
            <a:r>
              <a:rPr lang="en-US" sz="2000" dirty="0">
                <a:latin typeface="Cambria" panose="02040503050406030204" pitchFamily="18" charset="0"/>
              </a:rPr>
              <a:t>Neo- Malthusians are generally more concerned with environmental degradation and catastrophic famine </a:t>
            </a:r>
            <a:endParaRPr lang="en-US" sz="6600" dirty="0">
              <a:solidFill>
                <a:srgbClr val="FFFF00"/>
              </a:solidFill>
              <a:latin typeface="Cambria" panose="02040503050406030204" pitchFamily="18" charset="0"/>
            </a:endParaRPr>
          </a:p>
        </p:txBody>
      </p:sp>
    </p:spTree>
    <p:extLst>
      <p:ext uri="{BB962C8B-B14F-4D97-AF65-F5344CB8AC3E}">
        <p14:creationId xmlns:p14="http://schemas.microsoft.com/office/powerpoint/2010/main" val="3363395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30163"/>
            <a:ext cx="9144000" cy="579437"/>
          </a:xfrm>
        </p:spPr>
        <p:txBody>
          <a:bodyPr>
            <a:normAutofit fontScale="90000"/>
          </a:bodyPr>
          <a:lstStyle/>
          <a:p>
            <a:pPr>
              <a:defRPr/>
            </a:pPr>
            <a:r>
              <a:rPr lang="en-US" sz="5000" dirty="0">
                <a:solidFill>
                  <a:srgbClr val="FFFF00"/>
                </a:solidFill>
                <a:latin typeface="Berlin Sans FB Demi" panose="020E0802020502020306" pitchFamily="34" charset="0"/>
              </a:rPr>
              <a:t>Population Pyramid</a:t>
            </a:r>
          </a:p>
        </p:txBody>
      </p:sp>
      <p:sp>
        <p:nvSpPr>
          <p:cNvPr id="38915" name="Content Placeholder 2"/>
          <p:cNvSpPr>
            <a:spLocks noGrp="1"/>
          </p:cNvSpPr>
          <p:nvPr>
            <p:ph idx="1"/>
          </p:nvPr>
        </p:nvSpPr>
        <p:spPr>
          <a:xfrm>
            <a:off x="15498" y="609600"/>
            <a:ext cx="9128502" cy="6248400"/>
          </a:xfrm>
        </p:spPr>
        <p:txBody>
          <a:bodyPr>
            <a:normAutofit fontScale="92500"/>
          </a:bodyPr>
          <a:lstStyle/>
          <a:p>
            <a:pPr lvl="0"/>
            <a:r>
              <a:rPr lang="en-US" sz="3600" dirty="0">
                <a:latin typeface="Cambria" panose="02040503050406030204" pitchFamily="18" charset="0"/>
              </a:rPr>
              <a:t>Visually displays a </a:t>
            </a:r>
            <a:r>
              <a:rPr lang="en-US" sz="3600" b="1" dirty="0">
                <a:solidFill>
                  <a:srgbClr val="FFFF00"/>
                </a:solidFill>
                <a:latin typeface="Cambria" panose="02040503050406030204" pitchFamily="18" charset="0"/>
              </a:rPr>
              <a:t>country’s distinctive population structure</a:t>
            </a:r>
          </a:p>
          <a:p>
            <a:pPr lvl="0"/>
            <a:r>
              <a:rPr lang="en-US" sz="3600" dirty="0">
                <a:latin typeface="Cambria" panose="02040503050406030204" pitchFamily="18" charset="0"/>
              </a:rPr>
              <a:t>Also known as age-sex pyramid or age-sex composition graph</a:t>
            </a:r>
          </a:p>
          <a:p>
            <a:pPr lvl="0"/>
            <a:r>
              <a:rPr lang="en-US" sz="3600" dirty="0">
                <a:latin typeface="Cambria" panose="02040503050406030204" pitchFamily="18" charset="0"/>
              </a:rPr>
              <a:t>Shows the number of </a:t>
            </a:r>
            <a:r>
              <a:rPr lang="en-US" sz="3600" b="1" dirty="0">
                <a:solidFill>
                  <a:srgbClr val="FFFF00"/>
                </a:solidFill>
                <a:latin typeface="Cambria" panose="02040503050406030204" pitchFamily="18" charset="0"/>
              </a:rPr>
              <a:t>males, females, and their ages</a:t>
            </a:r>
          </a:p>
          <a:p>
            <a:r>
              <a:rPr lang="en-US" sz="3600" dirty="0">
                <a:latin typeface="Cambria" panose="02040503050406030204" pitchFamily="18" charset="0"/>
              </a:rPr>
              <a:t>Analyzing one can provide information about birth rates, death rates, how long people live on average, economic development, and evidence of any natural disasters, wars, political changes, and disease</a:t>
            </a:r>
            <a:endParaRPr lang="en-US" sz="3600" dirty="0">
              <a:solidFill>
                <a:srgbClr val="FFFF00"/>
              </a:solidFill>
              <a:latin typeface="Cambria" panose="02040503050406030204" pitchFamily="18" charset="0"/>
            </a:endParaRPr>
          </a:p>
          <a:p>
            <a:pPr marL="457200" lvl="1" indent="0">
              <a:buNone/>
              <a:defRPr/>
            </a:pPr>
            <a:endParaRPr lang="en-US" dirty="0">
              <a:solidFill>
                <a:srgbClr val="FFFF00"/>
              </a:solidFill>
              <a:effectLst>
                <a:outerShdw blurRad="38100" dist="38100" dir="2700000" algn="tl">
                  <a:srgbClr val="000000">
                    <a:alpha val="43137"/>
                  </a:srgbClr>
                </a:outerShdw>
              </a:effectLst>
              <a:latin typeface="+mj-lt"/>
            </a:endParaRPr>
          </a:p>
          <a:p>
            <a:pPr lvl="3">
              <a:buFontTx/>
              <a:buNone/>
              <a:defRPr/>
            </a:pPr>
            <a:endParaRPr lang="en-US" dirty="0">
              <a:solidFill>
                <a:srgbClr val="FFFF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565764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http://healthandrights.ccnmtl.columbia.edu/img/demo_figure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808" y="-15498"/>
            <a:ext cx="810638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60977" y="449283"/>
            <a:ext cx="1600200" cy="411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19064" y="593529"/>
            <a:ext cx="1600200" cy="13468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96000" y="1050966"/>
            <a:ext cx="1524000" cy="13468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00800" y="1203366"/>
            <a:ext cx="1447800" cy="26066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08865" y="4738728"/>
            <a:ext cx="1498270" cy="762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3210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http://healthandrights.ccnmtl.columbia.edu/img/demo_figure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808" y="19373"/>
            <a:ext cx="810638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920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658" y="6458"/>
            <a:ext cx="8229600" cy="831742"/>
          </a:xfrm>
        </p:spPr>
        <p:txBody>
          <a:bodyPr>
            <a:normAutofit fontScale="90000"/>
          </a:bodyPr>
          <a:lstStyle/>
          <a:p>
            <a:r>
              <a:rPr lang="en-US" sz="5000" dirty="0">
                <a:solidFill>
                  <a:srgbClr val="FFFF00"/>
                </a:solidFill>
                <a:latin typeface="Berlin Sans FB Demi" panose="020E0802020502020306" pitchFamily="34" charset="0"/>
              </a:rPr>
              <a:t>Shape</a:t>
            </a:r>
          </a:p>
        </p:txBody>
      </p:sp>
      <p:sp>
        <p:nvSpPr>
          <p:cNvPr id="3" name="Content Placeholder 2"/>
          <p:cNvSpPr>
            <a:spLocks noGrp="1"/>
          </p:cNvSpPr>
          <p:nvPr>
            <p:ph idx="1"/>
          </p:nvPr>
        </p:nvSpPr>
        <p:spPr>
          <a:xfrm>
            <a:off x="0" y="685800"/>
            <a:ext cx="9144000" cy="6172200"/>
          </a:xfrm>
        </p:spPr>
        <p:txBody>
          <a:bodyPr>
            <a:noAutofit/>
          </a:bodyPr>
          <a:lstStyle/>
          <a:p>
            <a:pPr lvl="0"/>
            <a:r>
              <a:rPr lang="en-US" sz="2800" dirty="0">
                <a:latin typeface="Cambria" panose="02040503050406030204" pitchFamily="18" charset="0"/>
              </a:rPr>
              <a:t>Determined by the total fertility rate and crude birth rate.</a:t>
            </a:r>
          </a:p>
          <a:p>
            <a:pPr lvl="0"/>
            <a:r>
              <a:rPr lang="en-US" sz="2800" dirty="0">
                <a:latin typeface="Cambria" panose="02040503050406030204" pitchFamily="18" charset="0"/>
              </a:rPr>
              <a:t>The larger the base of the shape, </a:t>
            </a:r>
            <a:r>
              <a:rPr lang="en-US" sz="2800" b="1" dirty="0">
                <a:solidFill>
                  <a:srgbClr val="FFFF00"/>
                </a:solidFill>
                <a:latin typeface="Cambria" panose="02040503050406030204" pitchFamily="18" charset="0"/>
              </a:rPr>
              <a:t>the larger the number of babies &amp; infants cohorts.</a:t>
            </a:r>
          </a:p>
          <a:p>
            <a:pPr lvl="1"/>
            <a:r>
              <a:rPr lang="en-US" sz="2400" dirty="0">
                <a:latin typeface="Cambria" panose="02040503050406030204" pitchFamily="18" charset="0"/>
              </a:rPr>
              <a:t>It predicts the immediate needs for daycare, child welfare, maternity services, immunizations, buses, &amp; schools</a:t>
            </a:r>
          </a:p>
          <a:p>
            <a:pPr lvl="1"/>
            <a:r>
              <a:rPr lang="en-US" sz="2400" dirty="0">
                <a:latin typeface="Cambria" panose="02040503050406030204" pitchFamily="18" charset="0"/>
              </a:rPr>
              <a:t>Those countries with larger bases tend to be located in Africa &amp; Asia  </a:t>
            </a:r>
          </a:p>
          <a:p>
            <a:pPr lvl="0"/>
            <a:r>
              <a:rPr lang="en-US" sz="2800" dirty="0">
                <a:latin typeface="Cambria" panose="02040503050406030204" pitchFamily="18" charset="0"/>
              </a:rPr>
              <a:t>The more rectangular or pentagonal shape, </a:t>
            </a:r>
            <a:r>
              <a:rPr lang="en-US" sz="2800" b="1" dirty="0">
                <a:solidFill>
                  <a:srgbClr val="FFFF00"/>
                </a:solidFill>
                <a:latin typeface="Cambria" panose="02040503050406030204" pitchFamily="18" charset="0"/>
              </a:rPr>
              <a:t>the larger the aging or older cohort</a:t>
            </a:r>
          </a:p>
          <a:p>
            <a:pPr lvl="1"/>
            <a:r>
              <a:rPr lang="en-US" sz="2400" dirty="0">
                <a:latin typeface="Cambria" panose="02040503050406030204" pitchFamily="18" charset="0"/>
              </a:rPr>
              <a:t>It predicts the immediate needs for medical care, social security money, home care, &amp; nursing homes</a:t>
            </a:r>
          </a:p>
          <a:p>
            <a:pPr lvl="1"/>
            <a:r>
              <a:rPr lang="en-US" sz="2400" dirty="0">
                <a:latin typeface="Cambria" panose="02040503050406030204" pitchFamily="18" charset="0"/>
              </a:rPr>
              <a:t>Those countries with more rectangular or pentagonal shape tend to be located in Europe, North America, &amp; Japan</a:t>
            </a:r>
          </a:p>
        </p:txBody>
      </p:sp>
    </p:spTree>
    <p:extLst>
      <p:ext uri="{BB962C8B-B14F-4D97-AF65-F5344CB8AC3E}">
        <p14:creationId xmlns:p14="http://schemas.microsoft.com/office/powerpoint/2010/main" val="182720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FD860-4BFF-441C-ACC7-ED5CEBF38CF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340B3C3-51BA-4B33-BAEA-2FFD15596B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4726459" cy="3505200"/>
          </a:xfrm>
        </p:spPr>
      </p:pic>
      <p:pic>
        <p:nvPicPr>
          <p:cNvPr id="7" name="Picture 6">
            <a:extLst>
              <a:ext uri="{FF2B5EF4-FFF2-40B4-BE49-F238E27FC236}">
                <a16:creationId xmlns:a16="http://schemas.microsoft.com/office/drawing/2014/main" id="{6CFCB9E8-B601-4E88-BFAC-2BE74FC70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525677"/>
            <a:ext cx="4800600" cy="3344680"/>
          </a:xfrm>
          <a:prstGeom prst="rect">
            <a:avLst/>
          </a:prstGeom>
        </p:spPr>
      </p:pic>
      <p:sp>
        <p:nvSpPr>
          <p:cNvPr id="8" name="Arrow: Right 7">
            <a:extLst>
              <a:ext uri="{FF2B5EF4-FFF2-40B4-BE49-F238E27FC236}">
                <a16:creationId xmlns:a16="http://schemas.microsoft.com/office/drawing/2014/main" id="{4C08419D-945B-4D28-AA58-D9CA87753793}"/>
              </a:ext>
            </a:extLst>
          </p:cNvPr>
          <p:cNvSpPr/>
          <p:nvPr/>
        </p:nvSpPr>
        <p:spPr>
          <a:xfrm>
            <a:off x="1295400" y="4191000"/>
            <a:ext cx="2819400" cy="1981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Lots of older people</a:t>
            </a:r>
          </a:p>
          <a:p>
            <a:pPr algn="ctr"/>
            <a:r>
              <a:rPr lang="en-US" sz="2800" b="1" dirty="0"/>
              <a:t>(graying population)</a:t>
            </a:r>
          </a:p>
        </p:txBody>
      </p:sp>
      <p:sp>
        <p:nvSpPr>
          <p:cNvPr id="9" name="Arrow: Left 8">
            <a:extLst>
              <a:ext uri="{FF2B5EF4-FFF2-40B4-BE49-F238E27FC236}">
                <a16:creationId xmlns:a16="http://schemas.microsoft.com/office/drawing/2014/main" id="{5915676D-008F-4B1A-823D-9525EAFFF05B}"/>
              </a:ext>
            </a:extLst>
          </p:cNvPr>
          <p:cNvSpPr/>
          <p:nvPr/>
        </p:nvSpPr>
        <p:spPr>
          <a:xfrm>
            <a:off x="5181600" y="609600"/>
            <a:ext cx="3048000" cy="2286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Lots of young people </a:t>
            </a:r>
          </a:p>
          <a:p>
            <a:pPr algn="ctr"/>
            <a:r>
              <a:rPr lang="en-US" sz="2800" b="1" dirty="0"/>
              <a:t>(youthful population) </a:t>
            </a:r>
          </a:p>
        </p:txBody>
      </p:sp>
    </p:spTree>
    <p:extLst>
      <p:ext uri="{BB962C8B-B14F-4D97-AF65-F5344CB8AC3E}">
        <p14:creationId xmlns:p14="http://schemas.microsoft.com/office/powerpoint/2010/main" val="2308998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831"/>
            <a:ext cx="9144000" cy="736169"/>
          </a:xfrm>
        </p:spPr>
        <p:txBody>
          <a:bodyPr>
            <a:normAutofit fontScale="90000"/>
          </a:bodyPr>
          <a:lstStyle/>
          <a:p>
            <a:r>
              <a:rPr lang="en-US" sz="5000" b="1" dirty="0">
                <a:solidFill>
                  <a:srgbClr val="FFFF00"/>
                </a:solidFill>
                <a:effectLst>
                  <a:outerShdw blurRad="38100" dist="38100" dir="2700000" algn="tl">
                    <a:srgbClr val="000000">
                      <a:alpha val="43137"/>
                    </a:srgbClr>
                  </a:outerShdw>
                </a:effectLst>
                <a:latin typeface="Berlin Sans FB Demi" panose="020E0802020502020306" pitchFamily="34" charset="0"/>
              </a:rPr>
              <a:t>Population</a:t>
            </a:r>
            <a:r>
              <a:rPr lang="en-US" dirty="0">
                <a:solidFill>
                  <a:srgbClr val="FFFF00"/>
                </a:solidFill>
                <a:latin typeface="Berlin Sans FB Demi" panose="020E0802020502020306" pitchFamily="34" charset="0"/>
              </a:rPr>
              <a:t> </a:t>
            </a:r>
            <a:r>
              <a:rPr lang="en-US" sz="5000" b="1" dirty="0">
                <a:solidFill>
                  <a:srgbClr val="FFFF00"/>
                </a:solidFill>
                <a:effectLst>
                  <a:outerShdw blurRad="38100" dist="38100" dir="2700000" algn="tl">
                    <a:srgbClr val="000000">
                      <a:alpha val="43137"/>
                    </a:srgbClr>
                  </a:outerShdw>
                </a:effectLst>
                <a:latin typeface="Berlin Sans FB Demi" panose="020E0802020502020306" pitchFamily="34" charset="0"/>
              </a:rPr>
              <a:t>Distribution</a:t>
            </a:r>
          </a:p>
        </p:txBody>
      </p:sp>
      <p:sp>
        <p:nvSpPr>
          <p:cNvPr id="3" name="Content Placeholder 2"/>
          <p:cNvSpPr>
            <a:spLocks noGrp="1"/>
          </p:cNvSpPr>
          <p:nvPr>
            <p:ph idx="1"/>
          </p:nvPr>
        </p:nvSpPr>
        <p:spPr>
          <a:xfrm>
            <a:off x="0" y="762000"/>
            <a:ext cx="9144000" cy="6096000"/>
          </a:xfrm>
        </p:spPr>
        <p:txBody>
          <a:bodyPr>
            <a:normAutofit fontScale="77500" lnSpcReduction="20000"/>
          </a:bodyPr>
          <a:lstStyle/>
          <a:p>
            <a:pPr lvl="0"/>
            <a:r>
              <a:rPr lang="en-US" sz="4000" dirty="0">
                <a:effectLst>
                  <a:outerShdw blurRad="38100" dist="38100" dir="2700000" algn="tl">
                    <a:srgbClr val="000000">
                      <a:alpha val="43137"/>
                    </a:srgbClr>
                  </a:outerShdw>
                </a:effectLst>
                <a:latin typeface="Cambria" panose="02040503050406030204" pitchFamily="18" charset="0"/>
              </a:rPr>
              <a:t>Spread of </a:t>
            </a:r>
            <a:r>
              <a:rPr lang="en-US" sz="4000" dirty="0">
                <a:solidFill>
                  <a:srgbClr val="FFFF00"/>
                </a:solidFill>
                <a:effectLst>
                  <a:outerShdw blurRad="38100" dist="38100" dir="2700000" algn="tl">
                    <a:srgbClr val="000000">
                      <a:alpha val="43137"/>
                    </a:srgbClr>
                  </a:outerShdw>
                </a:effectLst>
                <a:latin typeface="Cambria" panose="02040503050406030204" pitchFamily="18" charset="0"/>
              </a:rPr>
              <a:t>population; pattern of human settlement</a:t>
            </a:r>
          </a:p>
          <a:p>
            <a:pPr lvl="0"/>
            <a:r>
              <a:rPr lang="en-US" sz="4000" dirty="0">
                <a:effectLst>
                  <a:outerShdw blurRad="38100" dist="38100" dir="2700000" algn="tl">
                    <a:srgbClr val="000000">
                      <a:alpha val="43137"/>
                    </a:srgbClr>
                  </a:outerShdw>
                </a:effectLst>
                <a:latin typeface="Cambria" panose="02040503050406030204" pitchFamily="18" charset="0"/>
              </a:rPr>
              <a:t>Aka dispersed distribution</a:t>
            </a:r>
          </a:p>
          <a:p>
            <a:pPr lvl="0"/>
            <a:r>
              <a:rPr lang="en-US" sz="4000" dirty="0">
                <a:solidFill>
                  <a:srgbClr val="B41C81"/>
                </a:solidFill>
                <a:effectLst>
                  <a:outerShdw blurRad="38100" dist="38100" dir="2700000" algn="tl">
                    <a:srgbClr val="000000">
                      <a:alpha val="43137"/>
                    </a:srgbClr>
                  </a:outerShdw>
                </a:effectLst>
                <a:latin typeface="Cambria" panose="02040503050406030204" pitchFamily="18" charset="0"/>
              </a:rPr>
              <a:t>Relates to density</a:t>
            </a:r>
          </a:p>
          <a:p>
            <a:pPr lvl="1"/>
            <a:r>
              <a:rPr lang="en-US" sz="4000" dirty="0">
                <a:effectLst>
                  <a:outerShdw blurRad="38100" dist="38100" dir="2700000" algn="tl">
                    <a:srgbClr val="000000">
                      <a:alpha val="43137"/>
                    </a:srgbClr>
                  </a:outerShdw>
                </a:effectLst>
                <a:latin typeface="Cambria" panose="02040503050406030204" pitchFamily="18" charset="0"/>
              </a:rPr>
              <a:t>Humans live only in certain areas (that they can get food, water, and shelter) and there is a pattern to it</a:t>
            </a:r>
          </a:p>
          <a:p>
            <a:pPr lvl="1"/>
            <a:r>
              <a:rPr lang="en-US" sz="4000" dirty="0">
                <a:effectLst>
                  <a:outerShdw blurRad="38100" dist="38100" dir="2700000" algn="tl">
                    <a:srgbClr val="000000">
                      <a:alpha val="43137"/>
                    </a:srgbClr>
                  </a:outerShdw>
                </a:effectLst>
                <a:latin typeface="Cambria" panose="02040503050406030204" pitchFamily="18" charset="0"/>
              </a:rPr>
              <a:t>LOW density </a:t>
            </a:r>
            <a:r>
              <a:rPr lang="en-US" sz="4000" dirty="0">
                <a:solidFill>
                  <a:srgbClr val="FFFF00"/>
                </a:solidFill>
                <a:effectLst>
                  <a:outerShdw blurRad="38100" dist="38100" dir="2700000" algn="tl">
                    <a:srgbClr val="000000">
                      <a:alpha val="43137"/>
                    </a:srgbClr>
                  </a:outerShdw>
                </a:effectLst>
                <a:latin typeface="Cambria" panose="02040503050406030204" pitchFamily="18" charset="0"/>
              </a:rPr>
              <a:t>(not many people live in these places)</a:t>
            </a:r>
          </a:p>
          <a:p>
            <a:pPr lvl="2"/>
            <a:r>
              <a:rPr lang="en-US" sz="4000" dirty="0">
                <a:effectLst>
                  <a:outerShdw blurRad="38100" dist="38100" dir="2700000" algn="tl">
                    <a:srgbClr val="000000">
                      <a:alpha val="43137"/>
                    </a:srgbClr>
                  </a:outerShdw>
                </a:effectLst>
                <a:latin typeface="Cambria" panose="02040503050406030204" pitchFamily="18" charset="0"/>
              </a:rPr>
              <a:t>areas that are too hot, cold, wet, or steep AND those that don’t have land that can be farmed (arable land)</a:t>
            </a:r>
          </a:p>
          <a:p>
            <a:pPr lvl="1"/>
            <a:r>
              <a:rPr lang="en-US" sz="4000" dirty="0">
                <a:effectLst>
                  <a:outerShdw blurRad="38100" dist="38100" dir="2700000" algn="tl">
                    <a:srgbClr val="000000">
                      <a:alpha val="43137"/>
                    </a:srgbClr>
                  </a:outerShdw>
                </a:effectLst>
                <a:latin typeface="Cambria" panose="02040503050406030204" pitchFamily="18" charset="0"/>
              </a:rPr>
              <a:t>HIGH density </a:t>
            </a:r>
            <a:r>
              <a:rPr lang="en-US" sz="4000" dirty="0">
                <a:solidFill>
                  <a:srgbClr val="FFFF00"/>
                </a:solidFill>
                <a:effectLst>
                  <a:outerShdw blurRad="38100" dist="38100" dir="2700000" algn="tl">
                    <a:srgbClr val="000000">
                      <a:alpha val="43137"/>
                    </a:srgbClr>
                  </a:outerShdw>
                </a:effectLst>
                <a:latin typeface="Cambria" panose="02040503050406030204" pitchFamily="18" charset="0"/>
              </a:rPr>
              <a:t>(lots of people live in these places)</a:t>
            </a:r>
          </a:p>
          <a:p>
            <a:pPr lvl="2"/>
            <a:r>
              <a:rPr lang="en-US" sz="4000" dirty="0">
                <a:effectLst>
                  <a:outerShdw blurRad="38100" dist="38100" dir="2700000" algn="tl">
                    <a:srgbClr val="000000">
                      <a:alpha val="43137"/>
                    </a:srgbClr>
                  </a:outerShdw>
                </a:effectLst>
                <a:latin typeface="Cambria" panose="02040503050406030204" pitchFamily="18" charset="0"/>
              </a:rPr>
              <a:t>Areas with moderate climate, water supply, arable land, resources, and coastlines</a:t>
            </a:r>
          </a:p>
          <a:p>
            <a:pPr marL="0" indent="0">
              <a:buNone/>
              <a:defRPr/>
            </a:pPr>
            <a:endParaRPr lang="en-US" dirty="0">
              <a:solidFill>
                <a:srgbClr val="FFFF00"/>
              </a:solidFill>
              <a:effectLst>
                <a:outerShdw blurRad="38100" dist="38100" dir="2700000" algn="tl">
                  <a:srgbClr val="000000">
                    <a:alpha val="43137"/>
                  </a:srgbClr>
                </a:outerShdw>
              </a:effectLst>
              <a:latin typeface="Cambria" panose="02040503050406030204" pitchFamily="18" charset="0"/>
            </a:endParaRPr>
          </a:p>
          <a:p>
            <a:pPr marL="0" indent="0">
              <a:buNone/>
            </a:pPr>
            <a:endParaRPr lang="en-US" dirty="0">
              <a:latin typeface="Cambria" panose="02040503050406030204" pitchFamily="18" charset="0"/>
            </a:endParaRPr>
          </a:p>
        </p:txBody>
      </p:sp>
    </p:spTree>
    <p:extLst>
      <p:ext uri="{BB962C8B-B14F-4D97-AF65-F5344CB8AC3E}">
        <p14:creationId xmlns:p14="http://schemas.microsoft.com/office/powerpoint/2010/main" val="3313286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latin typeface="Berlin Sans FB Demi" panose="020E0802020502020306" pitchFamily="34" charset="0"/>
              </a:rPr>
              <a:t>Population Pyramids</a:t>
            </a:r>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87" y="2209800"/>
            <a:ext cx="9113913" cy="2640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091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54826" y="0"/>
            <a:ext cx="4489174" cy="6858000"/>
          </a:xfrm>
        </p:spPr>
        <p:txBody>
          <a:bodyPr>
            <a:normAutofit fontScale="85000" lnSpcReduction="20000"/>
          </a:bodyPr>
          <a:lstStyle/>
          <a:p>
            <a:pPr marL="0" indent="0">
              <a:buNone/>
            </a:pPr>
            <a:r>
              <a:rPr lang="en-US" sz="2900" b="1" dirty="0">
                <a:solidFill>
                  <a:srgbClr val="FF0000"/>
                </a:solidFill>
                <a:latin typeface="Cambria" panose="02040503050406030204" pitchFamily="18" charset="0"/>
              </a:rPr>
              <a:t>Shape: Triangular</a:t>
            </a:r>
            <a:r>
              <a:rPr lang="en-US" sz="2900" b="1" dirty="0">
                <a:latin typeface="Cambria" panose="02040503050406030204" pitchFamily="18" charset="0"/>
              </a:rPr>
              <a:t>		</a:t>
            </a:r>
          </a:p>
          <a:p>
            <a:pPr marL="0" indent="0">
              <a:buNone/>
            </a:pPr>
            <a:r>
              <a:rPr lang="en-US" sz="2900" dirty="0">
                <a:solidFill>
                  <a:srgbClr val="92D050"/>
                </a:solidFill>
                <a:latin typeface="Cambria" panose="02040503050406030204" pitchFamily="18" charset="0"/>
              </a:rPr>
              <a:t>Growth: </a:t>
            </a:r>
            <a:r>
              <a:rPr lang="en-US" sz="2900" b="1" dirty="0">
                <a:solidFill>
                  <a:srgbClr val="FFFF00"/>
                </a:solidFill>
                <a:latin typeface="Cambria" panose="02040503050406030204" pitchFamily="18" charset="0"/>
              </a:rPr>
              <a:t>Slow Growth</a:t>
            </a:r>
          </a:p>
          <a:p>
            <a:pPr marL="0" indent="0">
              <a:buNone/>
            </a:pPr>
            <a:r>
              <a:rPr lang="en-US" sz="2900" dirty="0">
                <a:latin typeface="Cambria" panose="02040503050406030204" pitchFamily="18" charset="0"/>
              </a:rPr>
              <a:t>Countries that have this shape: most countries in Sub-Saharan Africa plus Yemen, Afghanistan, Bhutan, Laos</a:t>
            </a:r>
          </a:p>
          <a:p>
            <a:pPr marL="0" indent="0">
              <a:buNone/>
            </a:pPr>
            <a:r>
              <a:rPr lang="en-US" sz="2900" dirty="0">
                <a:solidFill>
                  <a:srgbClr val="00B0F0"/>
                </a:solidFill>
                <a:latin typeface="Cambria" panose="02040503050406030204" pitchFamily="18" charset="0"/>
              </a:rPr>
              <a:t>Characteristics: </a:t>
            </a:r>
          </a:p>
          <a:p>
            <a:pPr marL="0" indent="0">
              <a:buNone/>
            </a:pPr>
            <a:r>
              <a:rPr lang="en-US" sz="2900" dirty="0">
                <a:latin typeface="Cambria" panose="02040503050406030204" pitchFamily="18" charset="0"/>
              </a:rPr>
              <a:t>-Majority of population are 15 and younger (youthful population)</a:t>
            </a:r>
          </a:p>
          <a:p>
            <a:pPr marL="0" indent="0">
              <a:buNone/>
            </a:pPr>
            <a:r>
              <a:rPr lang="en-US" sz="2900" dirty="0">
                <a:latin typeface="Cambria" panose="02040503050406030204" pitchFamily="18" charset="0"/>
              </a:rPr>
              <a:t>-Lacks health care (no family planning or use of contraception)</a:t>
            </a:r>
          </a:p>
          <a:p>
            <a:pPr marL="0" indent="0">
              <a:buNone/>
            </a:pPr>
            <a:r>
              <a:rPr lang="en-US" sz="2900" dirty="0">
                <a:latin typeface="Cambria" panose="02040503050406030204" pitchFamily="18" charset="0"/>
              </a:rPr>
              <a:t>-Lacks </a:t>
            </a:r>
            <a:r>
              <a:rPr lang="en-US" sz="2900" b="1" dirty="0">
                <a:solidFill>
                  <a:srgbClr val="FFFF00"/>
                </a:solidFill>
                <a:latin typeface="Cambria" panose="02040503050406030204" pitchFamily="18" charset="0"/>
              </a:rPr>
              <a:t>resources to educate all children</a:t>
            </a:r>
          </a:p>
          <a:p>
            <a:pPr marL="0" indent="0">
              <a:buNone/>
            </a:pPr>
            <a:r>
              <a:rPr lang="en-US" sz="2900" dirty="0">
                <a:latin typeface="Cambria" panose="02040503050406030204" pitchFamily="18" charset="0"/>
              </a:rPr>
              <a:t>-Women receive no education</a:t>
            </a:r>
          </a:p>
          <a:p>
            <a:pPr marL="0" indent="0">
              <a:buNone/>
            </a:pPr>
            <a:r>
              <a:rPr lang="en-US" sz="2900" dirty="0">
                <a:latin typeface="Cambria" panose="02040503050406030204" pitchFamily="18" charset="0"/>
              </a:rPr>
              <a:t>-Most live in rural areas as farmers (primary sector)</a:t>
            </a:r>
          </a:p>
          <a:p>
            <a:pPr marL="0" indent="0">
              <a:buNone/>
            </a:pPr>
            <a:r>
              <a:rPr lang="en-US" sz="2900" dirty="0">
                <a:latin typeface="Cambria" panose="02040503050406030204" pitchFamily="18" charset="0"/>
              </a:rPr>
              <a:t>-Children needed for farming</a:t>
            </a:r>
          </a:p>
          <a:p>
            <a:endParaRPr lang="en-US" dirty="0">
              <a:latin typeface="Cambria" panose="02040503050406030204" pitchFamily="18" charset="0"/>
            </a:endParaRPr>
          </a:p>
        </p:txBody>
      </p:sp>
      <p:pic>
        <p:nvPicPr>
          <p:cNvPr id="12" name="Content Placeholder 11" descr="Population pyramid of Angola"/>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0" y="1676400"/>
            <a:ext cx="4495800" cy="3288870"/>
          </a:xfrm>
          <a:prstGeom prst="rect">
            <a:avLst/>
          </a:prstGeom>
          <a:noFill/>
          <a:ln>
            <a:noFill/>
          </a:ln>
        </p:spPr>
      </p:pic>
      <p:sp>
        <p:nvSpPr>
          <p:cNvPr id="4" name="TextBox 3">
            <a:extLst>
              <a:ext uri="{FF2B5EF4-FFF2-40B4-BE49-F238E27FC236}">
                <a16:creationId xmlns:a16="http://schemas.microsoft.com/office/drawing/2014/main" id="{7B6DBB07-5DEB-4620-AEE9-190C0021D0E7}"/>
              </a:ext>
            </a:extLst>
          </p:cNvPr>
          <p:cNvSpPr txBox="1"/>
          <p:nvPr/>
        </p:nvSpPr>
        <p:spPr>
          <a:xfrm>
            <a:off x="0" y="5340035"/>
            <a:ext cx="4267200" cy="461665"/>
          </a:xfrm>
          <a:prstGeom prst="rect">
            <a:avLst/>
          </a:prstGeom>
          <a:noFill/>
        </p:spPr>
        <p:txBody>
          <a:bodyPr wrap="square" rtlCol="0">
            <a:spAutoFit/>
          </a:bodyPr>
          <a:lstStyle/>
          <a:p>
            <a:pPr algn="ctr"/>
            <a:r>
              <a:rPr lang="en-US" sz="2400" dirty="0"/>
              <a:t>Developing country or LDC</a:t>
            </a:r>
          </a:p>
        </p:txBody>
      </p:sp>
    </p:spTree>
    <p:extLst>
      <p:ext uri="{BB962C8B-B14F-4D97-AF65-F5344CB8AC3E}">
        <p14:creationId xmlns:p14="http://schemas.microsoft.com/office/powerpoint/2010/main" val="160297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19600" y="76200"/>
            <a:ext cx="4724400" cy="6858000"/>
          </a:xfrm>
        </p:spPr>
        <p:txBody>
          <a:bodyPr>
            <a:normAutofit fontScale="25000" lnSpcReduction="20000"/>
          </a:bodyPr>
          <a:lstStyle/>
          <a:p>
            <a:pPr marL="0" indent="0">
              <a:buNone/>
            </a:pPr>
            <a:r>
              <a:rPr lang="en-US" sz="9600" b="1" dirty="0">
                <a:solidFill>
                  <a:srgbClr val="FF0000"/>
                </a:solidFill>
                <a:latin typeface="Cambria" panose="02040503050406030204" pitchFamily="18" charset="0"/>
              </a:rPr>
              <a:t>Shape: Extended Triangle</a:t>
            </a:r>
          </a:p>
          <a:p>
            <a:pPr marL="0" indent="0">
              <a:buNone/>
            </a:pPr>
            <a:r>
              <a:rPr lang="en-US" sz="9600" dirty="0">
                <a:solidFill>
                  <a:srgbClr val="92D050"/>
                </a:solidFill>
                <a:latin typeface="Cambria" panose="02040503050406030204" pitchFamily="18" charset="0"/>
              </a:rPr>
              <a:t>Growth: </a:t>
            </a:r>
            <a:r>
              <a:rPr lang="en-US" sz="9600" b="1" dirty="0">
                <a:solidFill>
                  <a:srgbClr val="FFFF00"/>
                </a:solidFill>
                <a:latin typeface="Cambria" panose="02040503050406030204" pitchFamily="18" charset="0"/>
              </a:rPr>
              <a:t>Fast Growth</a:t>
            </a:r>
          </a:p>
          <a:p>
            <a:pPr marL="0" indent="0">
              <a:buNone/>
            </a:pPr>
            <a:r>
              <a:rPr lang="en-US" sz="9200" dirty="0">
                <a:latin typeface="Cambria" panose="02040503050406030204" pitchFamily="18" charset="0"/>
              </a:rPr>
              <a:t>Countries that have this shape: Brazil, India, Mexico, Indonesia, South Africa, Malaysia, Thailand, Philippines, Turkey (all newly industrialized countries) plus others such as Egypt, Costa Rica, El Salvador</a:t>
            </a:r>
          </a:p>
          <a:p>
            <a:pPr marL="0" indent="0">
              <a:buNone/>
            </a:pPr>
            <a:r>
              <a:rPr lang="en-US" sz="9600" dirty="0">
                <a:latin typeface="Cambria" panose="02040503050406030204" pitchFamily="18" charset="0"/>
              </a:rPr>
              <a:t> </a:t>
            </a:r>
            <a:r>
              <a:rPr lang="en-US" sz="9600" dirty="0">
                <a:solidFill>
                  <a:srgbClr val="00B0F0"/>
                </a:solidFill>
                <a:latin typeface="Cambria" panose="02040503050406030204" pitchFamily="18" charset="0"/>
              </a:rPr>
              <a:t>Characteristics: </a:t>
            </a:r>
          </a:p>
          <a:p>
            <a:pPr marL="0" indent="0">
              <a:buNone/>
            </a:pPr>
            <a:r>
              <a:rPr lang="en-US" sz="9200" dirty="0">
                <a:latin typeface="Cambria" panose="02040503050406030204" pitchFamily="18" charset="0"/>
              </a:rPr>
              <a:t>-Much of population are 15 and younger</a:t>
            </a:r>
          </a:p>
          <a:p>
            <a:pPr marL="0" indent="0">
              <a:buNone/>
            </a:pPr>
            <a:r>
              <a:rPr lang="en-US" sz="9200" dirty="0">
                <a:latin typeface="Cambria" panose="02040503050406030204" pitchFamily="18" charset="0"/>
              </a:rPr>
              <a:t>-Limited health care available (little family planning and little use of contraception)</a:t>
            </a:r>
          </a:p>
          <a:p>
            <a:pPr marL="0" indent="0">
              <a:buNone/>
            </a:pPr>
            <a:r>
              <a:rPr lang="en-US" sz="9200" dirty="0">
                <a:latin typeface="Cambria" panose="02040503050406030204" pitchFamily="18" charset="0"/>
              </a:rPr>
              <a:t>-Lacks resources to educate all children</a:t>
            </a:r>
          </a:p>
          <a:p>
            <a:pPr marL="0" indent="0">
              <a:buNone/>
            </a:pPr>
            <a:r>
              <a:rPr lang="en-US" sz="9200" dirty="0">
                <a:latin typeface="Cambria" panose="02040503050406030204" pitchFamily="18" charset="0"/>
              </a:rPr>
              <a:t>-Women </a:t>
            </a:r>
            <a:r>
              <a:rPr lang="en-US" sz="9200" b="1" dirty="0">
                <a:solidFill>
                  <a:srgbClr val="FFFF00"/>
                </a:solidFill>
                <a:latin typeface="Cambria" panose="02040503050406030204" pitchFamily="18" charset="0"/>
              </a:rPr>
              <a:t>receive little education</a:t>
            </a:r>
          </a:p>
          <a:p>
            <a:pPr marL="0" indent="0">
              <a:buNone/>
            </a:pPr>
            <a:r>
              <a:rPr lang="en-US" sz="9200" dirty="0">
                <a:latin typeface="Cambria" panose="02040503050406030204" pitchFamily="18" charset="0"/>
              </a:rPr>
              <a:t>-Many live in rural areas as farmers but some moving to urban areas to work in factories (secondary sector)</a:t>
            </a:r>
          </a:p>
          <a:p>
            <a:pPr marL="0" indent="0">
              <a:buNone/>
            </a:pPr>
            <a:endParaRPr lang="en-US" dirty="0">
              <a:latin typeface="Cambria" panose="02040503050406030204" pitchFamily="18" charset="0"/>
            </a:endParaRPr>
          </a:p>
        </p:txBody>
      </p:sp>
      <p:pic>
        <p:nvPicPr>
          <p:cNvPr id="5" name="Picture 4" descr="Population pyramid of Mexic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0200"/>
            <a:ext cx="4419600" cy="3329867"/>
          </a:xfrm>
          <a:prstGeom prst="rect">
            <a:avLst/>
          </a:prstGeom>
          <a:noFill/>
          <a:ln>
            <a:noFill/>
          </a:ln>
        </p:spPr>
      </p:pic>
      <p:sp>
        <p:nvSpPr>
          <p:cNvPr id="2" name="TextBox 1">
            <a:extLst>
              <a:ext uri="{FF2B5EF4-FFF2-40B4-BE49-F238E27FC236}">
                <a16:creationId xmlns:a16="http://schemas.microsoft.com/office/drawing/2014/main" id="{52690394-6F7A-4BE5-A8F8-54A6CC5ED493}"/>
              </a:ext>
            </a:extLst>
          </p:cNvPr>
          <p:cNvSpPr txBox="1"/>
          <p:nvPr/>
        </p:nvSpPr>
        <p:spPr>
          <a:xfrm>
            <a:off x="0" y="5340035"/>
            <a:ext cx="4267200" cy="1200329"/>
          </a:xfrm>
          <a:prstGeom prst="rect">
            <a:avLst/>
          </a:prstGeom>
          <a:noFill/>
        </p:spPr>
        <p:txBody>
          <a:bodyPr wrap="square" rtlCol="0">
            <a:spAutoFit/>
          </a:bodyPr>
          <a:lstStyle/>
          <a:p>
            <a:pPr algn="ctr"/>
            <a:r>
              <a:rPr lang="en-US" sz="2400" dirty="0"/>
              <a:t>NIC (Newly Industrialized Country) but also a developing country or LDC</a:t>
            </a:r>
          </a:p>
        </p:txBody>
      </p:sp>
    </p:spTree>
    <p:extLst>
      <p:ext uri="{BB962C8B-B14F-4D97-AF65-F5344CB8AC3E}">
        <p14:creationId xmlns:p14="http://schemas.microsoft.com/office/powerpoint/2010/main" val="2063045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95800" y="76200"/>
            <a:ext cx="4648200" cy="6858000"/>
          </a:xfrm>
        </p:spPr>
        <p:txBody>
          <a:bodyPr>
            <a:normAutofit fontScale="40000" lnSpcReduction="20000"/>
          </a:bodyPr>
          <a:lstStyle/>
          <a:p>
            <a:pPr marL="0" indent="0">
              <a:buNone/>
            </a:pPr>
            <a:r>
              <a:rPr lang="en-US" sz="6500" b="1" dirty="0">
                <a:solidFill>
                  <a:srgbClr val="FF0000"/>
                </a:solidFill>
                <a:latin typeface="Cambria" panose="02040503050406030204" pitchFamily="18" charset="0"/>
              </a:rPr>
              <a:t>Shape: Rectangle </a:t>
            </a:r>
            <a:r>
              <a:rPr lang="en-US" sz="6500" b="1" u="sng" dirty="0">
                <a:solidFill>
                  <a:srgbClr val="FF0000"/>
                </a:solidFill>
                <a:latin typeface="Cambria" panose="02040503050406030204" pitchFamily="18" charset="0"/>
              </a:rPr>
              <a:t>or Column</a:t>
            </a:r>
          </a:p>
          <a:p>
            <a:pPr marL="0" indent="0">
              <a:buNone/>
            </a:pPr>
            <a:r>
              <a:rPr lang="en-US" sz="6500" dirty="0">
                <a:solidFill>
                  <a:srgbClr val="92D050"/>
                </a:solidFill>
                <a:latin typeface="Cambria" panose="02040503050406030204" pitchFamily="18" charset="0"/>
              </a:rPr>
              <a:t>Growth: </a:t>
            </a:r>
            <a:r>
              <a:rPr lang="en-US" sz="6500" b="1" dirty="0">
                <a:solidFill>
                  <a:srgbClr val="FFFF00"/>
                </a:solidFill>
                <a:latin typeface="Cambria" panose="02040503050406030204" pitchFamily="18" charset="0"/>
              </a:rPr>
              <a:t>Slowed Growth</a:t>
            </a:r>
          </a:p>
          <a:p>
            <a:pPr marL="0" indent="0">
              <a:buNone/>
            </a:pPr>
            <a:r>
              <a:rPr lang="en-US" sz="6500" dirty="0">
                <a:latin typeface="Cambria" panose="02040503050406030204" pitchFamily="18" charset="0"/>
              </a:rPr>
              <a:t>Countries that have this shape: USA, Australia, China, most Western European countries (except Germany&amp; Italy)</a:t>
            </a:r>
          </a:p>
          <a:p>
            <a:pPr marL="0" indent="0">
              <a:buNone/>
            </a:pPr>
            <a:r>
              <a:rPr lang="en-US" sz="6500" dirty="0">
                <a:solidFill>
                  <a:srgbClr val="00B0F0"/>
                </a:solidFill>
                <a:latin typeface="Cambria" panose="02040503050406030204" pitchFamily="18" charset="0"/>
              </a:rPr>
              <a:t>Characteristics: </a:t>
            </a:r>
          </a:p>
          <a:p>
            <a:pPr marL="0" indent="0">
              <a:buNone/>
            </a:pPr>
            <a:r>
              <a:rPr lang="en-US" sz="6500" dirty="0">
                <a:latin typeface="Cambria" panose="02040503050406030204" pitchFamily="18" charset="0"/>
              </a:rPr>
              <a:t>-Population has more balanced number of 15 and younger and 65 and older dependents </a:t>
            </a:r>
          </a:p>
          <a:p>
            <a:pPr marL="0" indent="0">
              <a:buNone/>
            </a:pPr>
            <a:r>
              <a:rPr lang="en-US" sz="6500" dirty="0">
                <a:latin typeface="Cambria" panose="02040503050406030204" pitchFamily="18" charset="0"/>
              </a:rPr>
              <a:t>-Good health care (family planning and use of contraception)</a:t>
            </a:r>
          </a:p>
          <a:p>
            <a:pPr marL="0" indent="0">
              <a:buNone/>
            </a:pPr>
            <a:r>
              <a:rPr lang="en-US" sz="6500" dirty="0">
                <a:latin typeface="Cambria" panose="02040503050406030204" pitchFamily="18" charset="0"/>
              </a:rPr>
              <a:t>-Women </a:t>
            </a:r>
            <a:r>
              <a:rPr lang="en-US" sz="6500" b="1" dirty="0">
                <a:solidFill>
                  <a:srgbClr val="FFFF00"/>
                </a:solidFill>
                <a:latin typeface="Cambria" panose="02040503050406030204" pitchFamily="18" charset="0"/>
              </a:rPr>
              <a:t>are educated </a:t>
            </a:r>
          </a:p>
          <a:p>
            <a:pPr marL="0" indent="0">
              <a:buNone/>
            </a:pPr>
            <a:r>
              <a:rPr lang="en-US" sz="6500" dirty="0">
                <a:latin typeface="Cambria" panose="02040503050406030204" pitchFamily="18" charset="0"/>
              </a:rPr>
              <a:t>-Most live in urban areas and work in factories (secondary sector) or the service industry (tertiary sector)</a:t>
            </a:r>
          </a:p>
          <a:p>
            <a:pPr marL="0" indent="0">
              <a:buNone/>
            </a:pPr>
            <a:r>
              <a:rPr lang="en-US" dirty="0">
                <a:latin typeface="Cambria" panose="02040503050406030204" pitchFamily="18" charset="0"/>
              </a:rPr>
              <a:t> </a:t>
            </a:r>
          </a:p>
          <a:p>
            <a:pPr marL="0" indent="0">
              <a:buNone/>
            </a:pPr>
            <a:r>
              <a:rPr lang="en-US" dirty="0">
                <a:latin typeface="Cambria" panose="02040503050406030204" pitchFamily="18" charset="0"/>
              </a:rPr>
              <a:t> </a:t>
            </a:r>
          </a:p>
          <a:p>
            <a:pPr marL="0" indent="0">
              <a:buNone/>
            </a:pPr>
            <a:endParaRPr lang="en-US" dirty="0">
              <a:latin typeface="Cambria" panose="02040503050406030204" pitchFamily="18" charset="0"/>
            </a:endParaRPr>
          </a:p>
        </p:txBody>
      </p:sp>
      <p:pic>
        <p:nvPicPr>
          <p:cNvPr id="6" name="Picture 5" descr="united_states_population_pyramid">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52600"/>
            <a:ext cx="4495800" cy="3505200"/>
          </a:xfrm>
          <a:prstGeom prst="rect">
            <a:avLst/>
          </a:prstGeom>
          <a:noFill/>
          <a:ln>
            <a:noFill/>
          </a:ln>
        </p:spPr>
      </p:pic>
      <p:sp>
        <p:nvSpPr>
          <p:cNvPr id="4" name="TextBox 3">
            <a:extLst>
              <a:ext uri="{FF2B5EF4-FFF2-40B4-BE49-F238E27FC236}">
                <a16:creationId xmlns:a16="http://schemas.microsoft.com/office/drawing/2014/main" id="{F922AB7B-C300-4991-82DF-227695923DB6}"/>
              </a:ext>
            </a:extLst>
          </p:cNvPr>
          <p:cNvSpPr txBox="1"/>
          <p:nvPr/>
        </p:nvSpPr>
        <p:spPr>
          <a:xfrm>
            <a:off x="0" y="5340035"/>
            <a:ext cx="4267200" cy="461665"/>
          </a:xfrm>
          <a:prstGeom prst="rect">
            <a:avLst/>
          </a:prstGeom>
          <a:noFill/>
        </p:spPr>
        <p:txBody>
          <a:bodyPr wrap="square" rtlCol="0">
            <a:spAutoFit/>
          </a:bodyPr>
          <a:lstStyle/>
          <a:p>
            <a:pPr algn="ctr"/>
            <a:r>
              <a:rPr lang="en-US" sz="2400" dirty="0"/>
              <a:t>Developed country or MDC</a:t>
            </a:r>
          </a:p>
        </p:txBody>
      </p:sp>
    </p:spTree>
    <p:extLst>
      <p:ext uri="{BB962C8B-B14F-4D97-AF65-F5344CB8AC3E}">
        <p14:creationId xmlns:p14="http://schemas.microsoft.com/office/powerpoint/2010/main" val="3518141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19600" y="0"/>
            <a:ext cx="4724400" cy="6858000"/>
          </a:xfrm>
        </p:spPr>
        <p:txBody>
          <a:bodyPr>
            <a:normAutofit fontScale="85000" lnSpcReduction="20000"/>
          </a:bodyPr>
          <a:lstStyle/>
          <a:p>
            <a:pPr marL="0" indent="0">
              <a:buNone/>
            </a:pPr>
            <a:r>
              <a:rPr lang="en-US" b="1" dirty="0">
                <a:solidFill>
                  <a:srgbClr val="FF0000"/>
                </a:solidFill>
                <a:latin typeface="Cambria" panose="02040503050406030204" pitchFamily="18" charset="0"/>
              </a:rPr>
              <a:t>Shape: Reduced Pentagon</a:t>
            </a:r>
          </a:p>
          <a:p>
            <a:pPr marL="0" indent="0">
              <a:buNone/>
            </a:pPr>
            <a:r>
              <a:rPr lang="en-US" dirty="0">
                <a:solidFill>
                  <a:srgbClr val="00B050"/>
                </a:solidFill>
                <a:latin typeface="Cambria" panose="02040503050406030204" pitchFamily="18" charset="0"/>
              </a:rPr>
              <a:t>Growth: </a:t>
            </a:r>
            <a:r>
              <a:rPr lang="en-US" b="1" dirty="0">
                <a:solidFill>
                  <a:srgbClr val="FFFF00"/>
                </a:solidFill>
                <a:latin typeface="Cambria" panose="02040503050406030204" pitchFamily="18" charset="0"/>
              </a:rPr>
              <a:t>No Growth to Shrinking</a:t>
            </a:r>
          </a:p>
          <a:p>
            <a:pPr marL="0" indent="0">
              <a:buNone/>
            </a:pPr>
            <a:r>
              <a:rPr lang="en-US" dirty="0">
                <a:latin typeface="Cambria" panose="02040503050406030204" pitchFamily="18" charset="0"/>
              </a:rPr>
              <a:t>Countries that have this shape: Germany, Italy, Japan</a:t>
            </a:r>
          </a:p>
          <a:p>
            <a:pPr marL="0" indent="0">
              <a:buNone/>
            </a:pPr>
            <a:r>
              <a:rPr lang="en-US" dirty="0">
                <a:solidFill>
                  <a:srgbClr val="00B0F0"/>
                </a:solidFill>
                <a:latin typeface="Cambria" panose="02040503050406030204" pitchFamily="18" charset="0"/>
              </a:rPr>
              <a:t>Characteristics: </a:t>
            </a:r>
          </a:p>
          <a:p>
            <a:pPr marL="0" indent="0">
              <a:buNone/>
            </a:pPr>
            <a:r>
              <a:rPr lang="en-US" dirty="0">
                <a:latin typeface="Cambria" panose="02040503050406030204" pitchFamily="18" charset="0"/>
              </a:rPr>
              <a:t>-Much of population are 65 and older (“graying population”)</a:t>
            </a:r>
          </a:p>
          <a:p>
            <a:pPr marL="0" indent="0">
              <a:buNone/>
            </a:pPr>
            <a:r>
              <a:rPr lang="en-US" dirty="0">
                <a:latin typeface="Cambria" panose="02040503050406030204" pitchFamily="18" charset="0"/>
              </a:rPr>
              <a:t>-Good health care (family planning and use of contraception)</a:t>
            </a:r>
          </a:p>
          <a:p>
            <a:pPr marL="0" indent="0">
              <a:buNone/>
            </a:pPr>
            <a:r>
              <a:rPr lang="en-US" dirty="0">
                <a:latin typeface="Cambria" panose="02040503050406030204" pitchFamily="18" charset="0"/>
              </a:rPr>
              <a:t>-Women are educated </a:t>
            </a:r>
          </a:p>
          <a:p>
            <a:pPr marL="0" indent="0">
              <a:buNone/>
            </a:pPr>
            <a:r>
              <a:rPr lang="en-US" dirty="0">
                <a:latin typeface="Cambria" panose="02040503050406030204" pitchFamily="18" charset="0"/>
              </a:rPr>
              <a:t>-Most live in urban areas and work in the service industry (tertiary sector)</a:t>
            </a:r>
          </a:p>
          <a:p>
            <a:pPr marL="0" indent="0">
              <a:buNone/>
            </a:pPr>
            <a:r>
              <a:rPr lang="en-US" dirty="0">
                <a:latin typeface="Cambria" panose="02040503050406030204" pitchFamily="18" charset="0"/>
              </a:rPr>
              <a:t>-Face problems in </a:t>
            </a:r>
            <a:r>
              <a:rPr lang="en-US" sz="3300" b="1" dirty="0">
                <a:solidFill>
                  <a:srgbClr val="FFFF00"/>
                </a:solidFill>
                <a:latin typeface="Cambria" panose="02040503050406030204" pitchFamily="18" charset="0"/>
              </a:rPr>
              <a:t>funding healthcare for older population</a:t>
            </a:r>
          </a:p>
          <a:p>
            <a:pPr marL="0" indent="0">
              <a:buNone/>
            </a:pPr>
            <a:r>
              <a:rPr lang="en-US" dirty="0">
                <a:latin typeface="Cambria" panose="02040503050406030204" pitchFamily="18" charset="0"/>
              </a:rPr>
              <a:t>-Older population has more influence on governmental policy (they vote)</a:t>
            </a:r>
          </a:p>
        </p:txBody>
      </p:sp>
      <p:pic>
        <p:nvPicPr>
          <p:cNvPr id="6" name="Picture 5" descr="Population pyramid of Japa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76401"/>
            <a:ext cx="4419600" cy="3325018"/>
          </a:xfrm>
          <a:prstGeom prst="rect">
            <a:avLst/>
          </a:prstGeom>
          <a:noFill/>
          <a:ln>
            <a:noFill/>
          </a:ln>
        </p:spPr>
      </p:pic>
      <p:sp>
        <p:nvSpPr>
          <p:cNvPr id="4" name="TextBox 3">
            <a:extLst>
              <a:ext uri="{FF2B5EF4-FFF2-40B4-BE49-F238E27FC236}">
                <a16:creationId xmlns:a16="http://schemas.microsoft.com/office/drawing/2014/main" id="{D176E263-BD73-4B45-9647-A0128EE3FE39}"/>
              </a:ext>
            </a:extLst>
          </p:cNvPr>
          <p:cNvSpPr txBox="1"/>
          <p:nvPr/>
        </p:nvSpPr>
        <p:spPr>
          <a:xfrm>
            <a:off x="0" y="5340035"/>
            <a:ext cx="4267200" cy="461665"/>
          </a:xfrm>
          <a:prstGeom prst="rect">
            <a:avLst/>
          </a:prstGeom>
          <a:noFill/>
        </p:spPr>
        <p:txBody>
          <a:bodyPr wrap="square" rtlCol="0">
            <a:spAutoFit/>
          </a:bodyPr>
          <a:lstStyle/>
          <a:p>
            <a:pPr algn="ctr"/>
            <a:r>
              <a:rPr lang="en-US" sz="2400" dirty="0"/>
              <a:t>Developed country or MDC</a:t>
            </a:r>
          </a:p>
        </p:txBody>
      </p:sp>
    </p:spTree>
    <p:extLst>
      <p:ext uri="{BB962C8B-B14F-4D97-AF65-F5344CB8AC3E}">
        <p14:creationId xmlns:p14="http://schemas.microsoft.com/office/powerpoint/2010/main" val="1485292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4"/>
          <p:cNvSpPr>
            <a:spLocks noGrp="1"/>
          </p:cNvSpPr>
          <p:nvPr>
            <p:ph idx="4294967295"/>
          </p:nvPr>
        </p:nvSpPr>
        <p:spPr>
          <a:xfrm>
            <a:off x="381000" y="1141413"/>
            <a:ext cx="8229600" cy="5106987"/>
          </a:xfrm>
        </p:spPr>
        <p:txBody>
          <a:bodyPr>
            <a:normAutofit fontScale="85000" lnSpcReduction="20000"/>
          </a:bodyPr>
          <a:lstStyle/>
          <a:p>
            <a:pPr lvl="0"/>
            <a:r>
              <a:rPr lang="en-US" dirty="0">
                <a:latin typeface="Cambria" panose="02040503050406030204" pitchFamily="18" charset="0"/>
              </a:rPr>
              <a:t>A country moves from high birth and death rates to </a:t>
            </a:r>
            <a:r>
              <a:rPr lang="en-US" b="1" dirty="0">
                <a:solidFill>
                  <a:srgbClr val="FFFF00"/>
                </a:solidFill>
                <a:latin typeface="Cambria" panose="02040503050406030204" pitchFamily="18" charset="0"/>
              </a:rPr>
              <a:t>low birth and death rates as it moves from a pre-industrial to an industrialized country</a:t>
            </a:r>
            <a:endParaRPr lang="en-US" sz="5400" b="1" dirty="0">
              <a:solidFill>
                <a:srgbClr val="FFFF00"/>
              </a:solidFill>
              <a:latin typeface="Cambria" panose="02040503050406030204" pitchFamily="18" charset="0"/>
            </a:endParaRPr>
          </a:p>
          <a:p>
            <a:pPr lvl="0"/>
            <a:r>
              <a:rPr lang="en-US" dirty="0">
                <a:latin typeface="Cambria" panose="02040503050406030204" pitchFamily="18" charset="0"/>
              </a:rPr>
              <a:t>Shows:</a:t>
            </a:r>
            <a:endParaRPr lang="en-US" sz="5400" b="1" dirty="0">
              <a:latin typeface="Cambria" panose="02040503050406030204" pitchFamily="18" charset="0"/>
            </a:endParaRPr>
          </a:p>
          <a:p>
            <a:pPr lvl="1"/>
            <a:r>
              <a:rPr lang="en-US" dirty="0">
                <a:latin typeface="Cambria" panose="02040503050406030204" pitchFamily="18" charset="0"/>
              </a:rPr>
              <a:t>population changes overtime </a:t>
            </a:r>
            <a:endParaRPr lang="en-US" sz="4800" b="1" dirty="0">
              <a:latin typeface="Cambria" panose="02040503050406030204" pitchFamily="18" charset="0"/>
            </a:endParaRPr>
          </a:p>
          <a:p>
            <a:pPr lvl="1"/>
            <a:r>
              <a:rPr lang="en-US" dirty="0">
                <a:latin typeface="Cambria" panose="02040503050406030204" pitchFamily="18" charset="0"/>
              </a:rPr>
              <a:t>economic standing of the country</a:t>
            </a:r>
            <a:endParaRPr lang="en-US" sz="4800" b="1" dirty="0">
              <a:latin typeface="Cambria" panose="02040503050406030204" pitchFamily="18" charset="0"/>
            </a:endParaRPr>
          </a:p>
          <a:p>
            <a:pPr lvl="1"/>
            <a:r>
              <a:rPr lang="en-US" dirty="0">
                <a:latin typeface="Cambria" panose="02040503050406030204" pitchFamily="18" charset="0"/>
              </a:rPr>
              <a:t>CBR, CDR, NIR</a:t>
            </a:r>
            <a:endParaRPr lang="en-US" sz="4800" b="1" dirty="0">
              <a:latin typeface="Cambria" panose="02040503050406030204" pitchFamily="18" charset="0"/>
            </a:endParaRPr>
          </a:p>
          <a:p>
            <a:pPr lvl="0"/>
            <a:r>
              <a:rPr lang="en-US" dirty="0">
                <a:latin typeface="Cambria" panose="02040503050406030204" pitchFamily="18" charset="0"/>
              </a:rPr>
              <a:t>Shows 5 typical stages of population change that countries pass through as they modernize</a:t>
            </a:r>
            <a:endParaRPr lang="en-US" sz="5400" b="1" dirty="0">
              <a:latin typeface="Cambria" panose="02040503050406030204" pitchFamily="18" charset="0"/>
            </a:endParaRPr>
          </a:p>
          <a:p>
            <a:pPr lvl="0"/>
            <a:r>
              <a:rPr lang="en-US" dirty="0">
                <a:latin typeface="Cambria" panose="02040503050406030204" pitchFamily="18" charset="0"/>
              </a:rPr>
              <a:t>Each stage lasts for a period of indeterminate length</a:t>
            </a:r>
            <a:endParaRPr lang="en-US" sz="5400" b="1" dirty="0">
              <a:latin typeface="Cambria" panose="02040503050406030204" pitchFamily="18" charset="0"/>
            </a:endParaRPr>
          </a:p>
          <a:p>
            <a:r>
              <a:rPr lang="en-US" dirty="0">
                <a:latin typeface="Cambria" panose="02040503050406030204" pitchFamily="18" charset="0"/>
              </a:rPr>
              <a:t>Developed countries passed through these stages first while developing countries are still passing through the early and middle stages</a:t>
            </a:r>
            <a:endParaRPr lang="en-US" sz="9600" dirty="0">
              <a:latin typeface="Cambria" panose="02040503050406030204" pitchFamily="18" charset="0"/>
            </a:endParaRPr>
          </a:p>
        </p:txBody>
      </p:sp>
      <p:sp>
        <p:nvSpPr>
          <p:cNvPr id="44035" name="Title 3"/>
          <p:cNvSpPr>
            <a:spLocks noGrp="1"/>
          </p:cNvSpPr>
          <p:nvPr>
            <p:ph type="title"/>
          </p:nvPr>
        </p:nvSpPr>
        <p:spPr>
          <a:xfrm>
            <a:off x="0" y="0"/>
            <a:ext cx="9144000" cy="1077913"/>
          </a:xfrm>
        </p:spPr>
        <p:txBody>
          <a:bodyPr>
            <a:normAutofit/>
          </a:bodyPr>
          <a:lstStyle/>
          <a:p>
            <a:r>
              <a:rPr lang="en-US" sz="5000" dirty="0">
                <a:solidFill>
                  <a:srgbClr val="FFFF00"/>
                </a:solidFill>
                <a:latin typeface="Berlin Sans FB Demi" panose="020E0802020502020306" pitchFamily="34" charset="0"/>
              </a:rPr>
              <a:t>Demographic Transition Model</a:t>
            </a:r>
          </a:p>
        </p:txBody>
      </p:sp>
    </p:spTree>
    <p:extLst>
      <p:ext uri="{BB962C8B-B14F-4D97-AF65-F5344CB8AC3E}">
        <p14:creationId xmlns:p14="http://schemas.microsoft.com/office/powerpoint/2010/main" val="665702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02115"/>
            <a:ext cx="9144000" cy="5952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52081" y="3478192"/>
            <a:ext cx="1143000" cy="16763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Few if no countries – maybe parts of Africa</a:t>
            </a:r>
          </a:p>
        </p:txBody>
      </p:sp>
      <p:sp>
        <p:nvSpPr>
          <p:cNvPr id="4" name="Rectangle 3"/>
          <p:cNvSpPr/>
          <p:nvPr/>
        </p:nvSpPr>
        <p:spPr>
          <a:xfrm>
            <a:off x="3657600" y="4697391"/>
            <a:ext cx="3124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Third World (LDCs)– little $</a:t>
            </a:r>
          </a:p>
        </p:txBody>
      </p:sp>
      <p:sp>
        <p:nvSpPr>
          <p:cNvPr id="5" name="Rectangle 4"/>
          <p:cNvSpPr/>
          <p:nvPr/>
        </p:nvSpPr>
        <p:spPr>
          <a:xfrm>
            <a:off x="7467600" y="1268391"/>
            <a:ext cx="980090" cy="220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First and Second  World (MDCs)-</a:t>
            </a:r>
          </a:p>
          <a:p>
            <a:pPr algn="ctr"/>
            <a:r>
              <a:rPr lang="en-US" dirty="0"/>
              <a:t>lots of $$$</a:t>
            </a:r>
          </a:p>
        </p:txBody>
      </p:sp>
    </p:spTree>
    <p:extLst>
      <p:ext uri="{BB962C8B-B14F-4D97-AF65-F5344CB8AC3E}">
        <p14:creationId xmlns:p14="http://schemas.microsoft.com/office/powerpoint/2010/main" val="819017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5000" b="1" dirty="0">
                <a:solidFill>
                  <a:srgbClr val="FFFF00"/>
                </a:solidFill>
                <a:effectLst>
                  <a:outerShdw blurRad="38100" dist="38100" dir="2700000" algn="tl">
                    <a:srgbClr val="000000">
                      <a:alpha val="43137"/>
                    </a:srgbClr>
                  </a:outerShdw>
                </a:effectLst>
                <a:latin typeface="Berlin Sans FB Demi" panose="020E0802020502020306" pitchFamily="34" charset="0"/>
              </a:rPr>
              <a:t>Stage 1 of DTM</a:t>
            </a:r>
          </a:p>
        </p:txBody>
      </p:sp>
      <p:sp>
        <p:nvSpPr>
          <p:cNvPr id="4" name="Content Placeholder 3"/>
          <p:cNvSpPr>
            <a:spLocks noGrp="1"/>
          </p:cNvSpPr>
          <p:nvPr>
            <p:ph idx="1"/>
          </p:nvPr>
        </p:nvSpPr>
        <p:spPr/>
        <p:txBody>
          <a:bodyPr>
            <a:normAutofit fontScale="92500" lnSpcReduction="10000"/>
          </a:bodyPr>
          <a:lstStyle/>
          <a:p>
            <a:r>
              <a:rPr lang="en-US" dirty="0">
                <a:latin typeface="Cambria" panose="02040503050406030204" pitchFamily="18" charset="0"/>
              </a:rPr>
              <a:t>CBR: very high (greater than 35 per 1000)</a:t>
            </a:r>
          </a:p>
          <a:p>
            <a:r>
              <a:rPr lang="en-US" dirty="0">
                <a:latin typeface="Cambria" panose="02040503050406030204" pitchFamily="18" charset="0"/>
              </a:rPr>
              <a:t>CDR: very high (greater than 35 per 1000)</a:t>
            </a:r>
          </a:p>
          <a:p>
            <a:r>
              <a:rPr lang="en-US" dirty="0">
                <a:latin typeface="Cambria" panose="02040503050406030204" pitchFamily="18" charset="0"/>
              </a:rPr>
              <a:t>NIR: low long term growth</a:t>
            </a:r>
          </a:p>
          <a:p>
            <a:endParaRPr lang="en-US" dirty="0">
              <a:latin typeface="Cambria" panose="02040503050406030204" pitchFamily="18" charset="0"/>
            </a:endParaRPr>
          </a:p>
          <a:p>
            <a:r>
              <a:rPr lang="en-US" dirty="0">
                <a:latin typeface="Cambria" panose="02040503050406030204" pitchFamily="18" charset="0"/>
              </a:rPr>
              <a:t>Lifestyle: </a:t>
            </a:r>
          </a:p>
          <a:p>
            <a:pPr lvl="1"/>
            <a:r>
              <a:rPr lang="en-US" dirty="0">
                <a:latin typeface="Cambria" panose="02040503050406030204" pitchFamily="18" charset="0"/>
              </a:rPr>
              <a:t>Hunting &amp; gathering and early farming techniques</a:t>
            </a:r>
          </a:p>
          <a:p>
            <a:pPr lvl="1"/>
            <a:r>
              <a:rPr lang="en-US" dirty="0">
                <a:latin typeface="Cambria" panose="02040503050406030204" pitchFamily="18" charset="0"/>
              </a:rPr>
              <a:t>First Agricultural Revolution (10,000 BC)</a:t>
            </a:r>
          </a:p>
          <a:p>
            <a:endParaRPr lang="en-US" dirty="0">
              <a:latin typeface="Cambria" panose="02040503050406030204" pitchFamily="18" charset="0"/>
            </a:endParaRPr>
          </a:p>
          <a:p>
            <a:r>
              <a:rPr lang="en-US" dirty="0">
                <a:latin typeface="Cambria" panose="02040503050406030204" pitchFamily="18" charset="0"/>
              </a:rPr>
              <a:t>Countries: A few remote groups</a:t>
            </a:r>
          </a:p>
          <a:p>
            <a:pPr marL="0" indent="0">
              <a:buNone/>
            </a:pPr>
            <a:endParaRPr lang="en-US" dirty="0"/>
          </a:p>
        </p:txBody>
      </p:sp>
    </p:spTree>
    <p:extLst>
      <p:ext uri="{BB962C8B-B14F-4D97-AF65-F5344CB8AC3E}">
        <p14:creationId xmlns:p14="http://schemas.microsoft.com/office/powerpoint/2010/main" val="3223481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9" name="Picture 5" descr="Image result for first agricultural revolu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0"/>
            <a:ext cx="8097640" cy="685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966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5000" dirty="0">
                <a:solidFill>
                  <a:srgbClr val="FFFF00"/>
                </a:solidFill>
                <a:latin typeface="Berlin Sans FB Demi" panose="020E0802020502020306" pitchFamily="34" charset="0"/>
              </a:rPr>
              <a:t>Stage 2 of DTM</a:t>
            </a:r>
          </a:p>
        </p:txBody>
      </p:sp>
      <p:sp>
        <p:nvSpPr>
          <p:cNvPr id="4" name="Content Placeholder 3"/>
          <p:cNvSpPr>
            <a:spLocks noGrp="1"/>
          </p:cNvSpPr>
          <p:nvPr>
            <p:ph idx="1"/>
          </p:nvPr>
        </p:nvSpPr>
        <p:spPr>
          <a:xfrm>
            <a:off x="457200" y="1600200"/>
            <a:ext cx="8229600" cy="5257800"/>
          </a:xfrm>
        </p:spPr>
        <p:txBody>
          <a:bodyPr>
            <a:normAutofit fontScale="77500" lnSpcReduction="20000"/>
          </a:bodyPr>
          <a:lstStyle/>
          <a:p>
            <a:r>
              <a:rPr lang="en-US" dirty="0">
                <a:latin typeface="Cambria" panose="02040503050406030204" pitchFamily="18" charset="0"/>
              </a:rPr>
              <a:t>CBR: very high (greater than 35 per 1000)</a:t>
            </a:r>
          </a:p>
          <a:p>
            <a:r>
              <a:rPr lang="en-US" dirty="0">
                <a:latin typeface="Cambria" panose="02040503050406030204" pitchFamily="18" charset="0"/>
              </a:rPr>
              <a:t>CDR: decreasing (down to 15 or less per 1000)</a:t>
            </a:r>
          </a:p>
          <a:p>
            <a:r>
              <a:rPr lang="en-US" dirty="0">
                <a:latin typeface="Cambria" panose="02040503050406030204" pitchFamily="18" charset="0"/>
              </a:rPr>
              <a:t>NIR: very high growth at start then slows</a:t>
            </a:r>
          </a:p>
          <a:p>
            <a:pPr marL="0" indent="0">
              <a:buNone/>
            </a:pPr>
            <a:endParaRPr lang="en-US" dirty="0">
              <a:latin typeface="Cambria" panose="02040503050406030204" pitchFamily="18" charset="0"/>
            </a:endParaRPr>
          </a:p>
          <a:p>
            <a:r>
              <a:rPr lang="en-US" dirty="0">
                <a:latin typeface="Cambria" panose="02040503050406030204" pitchFamily="18" charset="0"/>
              </a:rPr>
              <a:t>Lifestyle: </a:t>
            </a:r>
          </a:p>
          <a:p>
            <a:pPr lvl="1"/>
            <a:r>
              <a:rPr lang="en-US" dirty="0">
                <a:latin typeface="Cambria" panose="02040503050406030204" pitchFamily="18" charset="0"/>
              </a:rPr>
              <a:t>Agrarian (farming, agriculture, rural areas)</a:t>
            </a:r>
          </a:p>
          <a:p>
            <a:pPr lvl="1"/>
            <a:r>
              <a:rPr lang="en-US" dirty="0">
                <a:latin typeface="Cambria" panose="02040503050406030204" pitchFamily="18" charset="0"/>
              </a:rPr>
              <a:t>Ability to cultivate a reliable food source</a:t>
            </a:r>
          </a:p>
          <a:p>
            <a:pPr lvl="1"/>
            <a:r>
              <a:rPr lang="en-US" dirty="0">
                <a:latin typeface="Cambria" panose="02040503050406030204" pitchFamily="18" charset="0"/>
              </a:rPr>
              <a:t>Transition to Stage 2 via medical revolution (during 17</a:t>
            </a:r>
            <a:r>
              <a:rPr lang="en-US" baseline="30000" dirty="0">
                <a:latin typeface="Cambria" panose="02040503050406030204" pitchFamily="18" charset="0"/>
              </a:rPr>
              <a:t>th</a:t>
            </a:r>
            <a:r>
              <a:rPr lang="en-US" dirty="0">
                <a:latin typeface="Cambria" panose="02040503050406030204" pitchFamily="18" charset="0"/>
              </a:rPr>
              <a:t> to 18</a:t>
            </a:r>
            <a:r>
              <a:rPr lang="en-US" baseline="30000" dirty="0">
                <a:latin typeface="Cambria" panose="02040503050406030204" pitchFamily="18" charset="0"/>
              </a:rPr>
              <a:t>th</a:t>
            </a:r>
            <a:r>
              <a:rPr lang="en-US" dirty="0">
                <a:latin typeface="Cambria" panose="02040503050406030204" pitchFamily="18" charset="0"/>
              </a:rPr>
              <a:t> century)</a:t>
            </a:r>
          </a:p>
          <a:p>
            <a:pPr lvl="1"/>
            <a:r>
              <a:rPr lang="en-US" dirty="0">
                <a:latin typeface="Cambria" panose="02040503050406030204" pitchFamily="18" charset="0"/>
              </a:rPr>
              <a:t>Stage 2 ½ is mostly agrarian with little industrialization (NIC)</a:t>
            </a:r>
          </a:p>
          <a:p>
            <a:endParaRPr lang="en-US" dirty="0">
              <a:latin typeface="Cambria" panose="02040503050406030204" pitchFamily="18" charset="0"/>
            </a:endParaRPr>
          </a:p>
          <a:p>
            <a:r>
              <a:rPr lang="en-US" dirty="0">
                <a:latin typeface="Cambria" panose="02040503050406030204" pitchFamily="18" charset="0"/>
              </a:rPr>
              <a:t>Countries: most countries in Sub-Saharan Africa plus Yemen, Afghanistan, Bhutan, Laos</a:t>
            </a:r>
          </a:p>
          <a:p>
            <a:pPr marL="0" indent="0">
              <a:buNone/>
            </a:pPr>
            <a:endParaRPr lang="en-US" dirty="0"/>
          </a:p>
        </p:txBody>
      </p:sp>
    </p:spTree>
    <p:extLst>
      <p:ext uri="{BB962C8B-B14F-4D97-AF65-F5344CB8AC3E}">
        <p14:creationId xmlns:p14="http://schemas.microsoft.com/office/powerpoint/2010/main" val="148361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332"/>
            <a:ext cx="9144000" cy="980268"/>
          </a:xfrm>
        </p:spPr>
        <p:txBody>
          <a:bodyPr>
            <a:normAutofit/>
          </a:bodyPr>
          <a:lstStyle/>
          <a:p>
            <a:r>
              <a:rPr lang="en-US" altLang="en-US" dirty="0">
                <a:solidFill>
                  <a:srgbClr val="FFFF00"/>
                </a:solidFill>
                <a:latin typeface="Berlin Sans FB Demi" panose="020E0802020502020306" pitchFamily="34" charset="0"/>
              </a:rPr>
              <a:t>Arithmetic Density</a:t>
            </a:r>
            <a:endParaRPr lang="en-US" dirty="0">
              <a:latin typeface="Berlin Sans FB Demi" panose="020E0802020502020306" pitchFamily="34" charset="0"/>
            </a:endParaRPr>
          </a:p>
        </p:txBody>
      </p:sp>
      <p:sp>
        <p:nvSpPr>
          <p:cNvPr id="3" name="Content Placeholder 2"/>
          <p:cNvSpPr>
            <a:spLocks noGrp="1"/>
          </p:cNvSpPr>
          <p:nvPr>
            <p:ph idx="1"/>
          </p:nvPr>
        </p:nvSpPr>
        <p:spPr>
          <a:xfrm>
            <a:off x="0" y="990600"/>
            <a:ext cx="9144000" cy="5867400"/>
          </a:xfrm>
        </p:spPr>
        <p:txBody>
          <a:bodyPr>
            <a:normAutofit fontScale="70000" lnSpcReduction="20000"/>
          </a:bodyPr>
          <a:lstStyle/>
          <a:p>
            <a:r>
              <a:rPr lang="en-US" sz="5400" dirty="0">
                <a:latin typeface="Cambria" panose="02040503050406030204" pitchFamily="18" charset="0"/>
              </a:rPr>
              <a:t>total # of </a:t>
            </a:r>
            <a:r>
              <a:rPr lang="en-US" sz="5400" dirty="0">
                <a:solidFill>
                  <a:srgbClr val="FFFF00"/>
                </a:solidFill>
                <a:latin typeface="Cambria" panose="02040503050406030204" pitchFamily="18" charset="0"/>
              </a:rPr>
              <a:t>people per area </a:t>
            </a:r>
          </a:p>
          <a:p>
            <a:r>
              <a:rPr lang="en-US" sz="5400" dirty="0">
                <a:latin typeface="Cambria" panose="02040503050406030204" pitchFamily="18" charset="0"/>
              </a:rPr>
              <a:t>How to calculate: population / area</a:t>
            </a:r>
          </a:p>
          <a:p>
            <a:r>
              <a:rPr lang="en-US" sz="5400" dirty="0">
                <a:latin typeface="Cambria" panose="02040503050406030204" pitchFamily="18" charset="0"/>
              </a:rPr>
              <a:t>High arithmetic density means a population living in a land area that is too small to accommodate all of them (i.e., South Korea, New Jersey, Japan, Bangladesh)</a:t>
            </a:r>
          </a:p>
          <a:p>
            <a:r>
              <a:rPr lang="en-US" sz="5400" dirty="0">
                <a:latin typeface="Cambria" panose="02040503050406030204" pitchFamily="18" charset="0"/>
              </a:rPr>
              <a:t>Low arithmetic density means a  population living in a land area that is big enough to accommodate all of them (i.e., Alaska, Greenland, Mongolia, Iceland)</a:t>
            </a:r>
          </a:p>
          <a:p>
            <a:endParaRPr lang="en-US" dirty="0"/>
          </a:p>
        </p:txBody>
      </p:sp>
    </p:spTree>
    <p:extLst>
      <p:ext uri="{BB962C8B-B14F-4D97-AF65-F5344CB8AC3E}">
        <p14:creationId xmlns:p14="http://schemas.microsoft.com/office/powerpoint/2010/main" val="1671656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Image result for farming in sub saharan afr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4926774" cy="45063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farming in sub saharan af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916" y="77190"/>
            <a:ext cx="4286250" cy="35909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farming in sub saharan afr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900" y="3668116"/>
            <a:ext cx="4571100" cy="3189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098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sz="5000" dirty="0">
                <a:solidFill>
                  <a:srgbClr val="FFFF00"/>
                </a:solidFill>
                <a:latin typeface="Berlin Sans FB Demi" panose="020E0802020502020306" pitchFamily="34" charset="0"/>
              </a:rPr>
              <a:t>Stage 3 of DTM</a:t>
            </a:r>
          </a:p>
        </p:txBody>
      </p:sp>
      <p:sp>
        <p:nvSpPr>
          <p:cNvPr id="4" name="Content Placeholder 3"/>
          <p:cNvSpPr>
            <a:spLocks noGrp="1"/>
          </p:cNvSpPr>
          <p:nvPr>
            <p:ph idx="1"/>
          </p:nvPr>
        </p:nvSpPr>
        <p:spPr>
          <a:xfrm>
            <a:off x="486103" y="1143000"/>
            <a:ext cx="8229600" cy="5440362"/>
          </a:xfrm>
        </p:spPr>
        <p:txBody>
          <a:bodyPr>
            <a:normAutofit fontScale="70000" lnSpcReduction="20000"/>
          </a:bodyPr>
          <a:lstStyle/>
          <a:p>
            <a:r>
              <a:rPr lang="en-US" dirty="0">
                <a:latin typeface="Cambria" panose="02040503050406030204" pitchFamily="18" charset="0"/>
              </a:rPr>
              <a:t>CBR: rapid decline (down to 15 or less per 1000)</a:t>
            </a:r>
          </a:p>
          <a:p>
            <a:r>
              <a:rPr lang="en-US" dirty="0">
                <a:latin typeface="Cambria" panose="02040503050406030204" pitchFamily="18" charset="0"/>
              </a:rPr>
              <a:t>CDR: slow decline (down to 10 or less per 1000)</a:t>
            </a:r>
          </a:p>
          <a:p>
            <a:r>
              <a:rPr lang="en-US" dirty="0">
                <a:latin typeface="Cambria" panose="02040503050406030204" pitchFamily="18" charset="0"/>
              </a:rPr>
              <a:t>NIR: steady decline to ZPG</a:t>
            </a:r>
          </a:p>
          <a:p>
            <a:r>
              <a:rPr lang="en-US" dirty="0">
                <a:latin typeface="Cambria" panose="02040503050406030204" pitchFamily="18" charset="0"/>
              </a:rPr>
              <a:t> </a:t>
            </a:r>
          </a:p>
          <a:p>
            <a:r>
              <a:rPr lang="en-US" dirty="0">
                <a:latin typeface="Cambria" panose="02040503050406030204" pitchFamily="18" charset="0"/>
              </a:rPr>
              <a:t>Lifestyle: </a:t>
            </a:r>
          </a:p>
          <a:p>
            <a:pPr lvl="1"/>
            <a:r>
              <a:rPr lang="en-US" dirty="0">
                <a:latin typeface="Cambria" panose="02040503050406030204" pitchFamily="18" charset="0"/>
              </a:rPr>
              <a:t>Urbanization (movement to cities for factory work)</a:t>
            </a:r>
          </a:p>
          <a:p>
            <a:pPr lvl="1"/>
            <a:r>
              <a:rPr lang="en-US" dirty="0">
                <a:latin typeface="Cambria" panose="02040503050406030204" pitchFamily="18" charset="0"/>
              </a:rPr>
              <a:t>Secondary and tertiary jobs are dominant</a:t>
            </a:r>
          </a:p>
          <a:p>
            <a:pPr lvl="1"/>
            <a:r>
              <a:rPr lang="en-US" dirty="0">
                <a:latin typeface="Cambria" panose="02040503050406030204" pitchFamily="18" charset="0"/>
              </a:rPr>
              <a:t>Need for large family declines</a:t>
            </a:r>
          </a:p>
          <a:p>
            <a:pPr lvl="1"/>
            <a:r>
              <a:rPr lang="en-US" dirty="0">
                <a:latin typeface="Cambria" panose="02040503050406030204" pitchFamily="18" charset="0"/>
              </a:rPr>
              <a:t>Change to industrialization and medical advances reduce IMR</a:t>
            </a:r>
          </a:p>
          <a:p>
            <a:pPr lvl="1"/>
            <a:r>
              <a:rPr lang="en-US" dirty="0">
                <a:latin typeface="Cambria" panose="02040503050406030204" pitchFamily="18" charset="0"/>
              </a:rPr>
              <a:t>Industrial Revolution (during 17</a:t>
            </a:r>
            <a:r>
              <a:rPr lang="en-US" baseline="30000" dirty="0">
                <a:latin typeface="Cambria" panose="02040503050406030204" pitchFamily="18" charset="0"/>
              </a:rPr>
              <a:t>th</a:t>
            </a:r>
            <a:r>
              <a:rPr lang="en-US" dirty="0">
                <a:latin typeface="Cambria" panose="02040503050406030204" pitchFamily="18" charset="0"/>
              </a:rPr>
              <a:t> to 18</a:t>
            </a:r>
            <a:r>
              <a:rPr lang="en-US" baseline="30000" dirty="0">
                <a:latin typeface="Cambria" panose="02040503050406030204" pitchFamily="18" charset="0"/>
              </a:rPr>
              <a:t>th</a:t>
            </a:r>
            <a:r>
              <a:rPr lang="en-US" dirty="0">
                <a:latin typeface="Cambria" panose="02040503050406030204" pitchFamily="18" charset="0"/>
              </a:rPr>
              <a:t> century)</a:t>
            </a:r>
          </a:p>
          <a:p>
            <a:pPr lvl="1"/>
            <a:endParaRPr lang="en-US" dirty="0">
              <a:latin typeface="Cambria" panose="02040503050406030204" pitchFamily="18" charset="0"/>
            </a:endParaRPr>
          </a:p>
          <a:p>
            <a:r>
              <a:rPr lang="en-US" dirty="0">
                <a:latin typeface="Cambria" panose="02040503050406030204" pitchFamily="18" charset="0"/>
              </a:rPr>
              <a:t>Countries: Brazil, India, Mexico, Indonesia, South Africa, Malaysia, Thailand, Philippines, Turkey (all newly industrialized countries) plus others such as Egypt, Costa Rica, El Salvador</a:t>
            </a:r>
            <a:endParaRPr lang="en-US" dirty="0"/>
          </a:p>
        </p:txBody>
      </p:sp>
    </p:spTree>
    <p:extLst>
      <p:ext uri="{BB962C8B-B14F-4D97-AF65-F5344CB8AC3E}">
        <p14:creationId xmlns:p14="http://schemas.microsoft.com/office/powerpoint/2010/main" val="4015797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Image result for maquilado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616"/>
            <a:ext cx="4737148" cy="31146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chinese facto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870" y="2362200"/>
            <a:ext cx="5163234" cy="388125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indian facto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74" y="4038600"/>
            <a:ext cx="4048123" cy="278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772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sz="5000" b="1" dirty="0">
                <a:solidFill>
                  <a:srgbClr val="FFFF00"/>
                </a:solidFill>
                <a:latin typeface="Berlin Sans FB Demi" panose="020E0802020502020306" pitchFamily="34" charset="0"/>
              </a:rPr>
              <a:t>Stage 4 of DTM</a:t>
            </a:r>
          </a:p>
        </p:txBody>
      </p:sp>
      <p:sp>
        <p:nvSpPr>
          <p:cNvPr id="4" name="Content Placeholder 3"/>
          <p:cNvSpPr>
            <a:spLocks noGrp="1"/>
          </p:cNvSpPr>
          <p:nvPr>
            <p:ph idx="1"/>
          </p:nvPr>
        </p:nvSpPr>
        <p:spPr>
          <a:xfrm>
            <a:off x="609600" y="1143000"/>
            <a:ext cx="8229600" cy="5257800"/>
          </a:xfrm>
        </p:spPr>
        <p:txBody>
          <a:bodyPr>
            <a:normAutofit fontScale="92500" lnSpcReduction="20000"/>
          </a:bodyPr>
          <a:lstStyle/>
          <a:p>
            <a:r>
              <a:rPr lang="en-US" dirty="0">
                <a:latin typeface="Cambria" panose="02040503050406030204" pitchFamily="18" charset="0"/>
              </a:rPr>
              <a:t>CBR: very low (10 or less per 1000)</a:t>
            </a:r>
          </a:p>
          <a:p>
            <a:r>
              <a:rPr lang="en-US" dirty="0">
                <a:latin typeface="Cambria" panose="02040503050406030204" pitchFamily="18" charset="0"/>
              </a:rPr>
              <a:t>CDR: very low (10 or less per 1000)</a:t>
            </a:r>
          </a:p>
          <a:p>
            <a:r>
              <a:rPr lang="en-US" dirty="0">
                <a:latin typeface="Cambria" panose="02040503050406030204" pitchFamily="18" charset="0"/>
              </a:rPr>
              <a:t>NIR: ZPG; TFR of 2.1 </a:t>
            </a:r>
          </a:p>
          <a:p>
            <a:r>
              <a:rPr lang="en-US" dirty="0">
                <a:latin typeface="Cambria" panose="02040503050406030204" pitchFamily="18" charset="0"/>
              </a:rPr>
              <a:t> </a:t>
            </a:r>
          </a:p>
          <a:p>
            <a:r>
              <a:rPr lang="en-US" dirty="0">
                <a:latin typeface="Cambria" panose="02040503050406030204" pitchFamily="18" charset="0"/>
              </a:rPr>
              <a:t>Lifestyle: </a:t>
            </a:r>
          </a:p>
          <a:p>
            <a:pPr lvl="1"/>
            <a:r>
              <a:rPr lang="en-US" dirty="0">
                <a:latin typeface="Cambria" panose="02040503050406030204" pitchFamily="18" charset="0"/>
              </a:rPr>
              <a:t>Urbanized (service industries)</a:t>
            </a:r>
          </a:p>
          <a:p>
            <a:pPr lvl="1"/>
            <a:r>
              <a:rPr lang="en-US" dirty="0">
                <a:latin typeface="Cambria" panose="02040503050406030204" pitchFamily="18" charset="0"/>
              </a:rPr>
              <a:t>Changing family structure, changing roles for women, use of birth control</a:t>
            </a:r>
          </a:p>
          <a:p>
            <a:pPr lvl="1"/>
            <a:r>
              <a:rPr lang="en-US" dirty="0">
                <a:latin typeface="Cambria" panose="02040503050406030204" pitchFamily="18" charset="0"/>
              </a:rPr>
              <a:t>Sex ratio: 1 male per 100 females</a:t>
            </a:r>
          </a:p>
          <a:p>
            <a:pPr marL="457200" lvl="1" indent="0">
              <a:buNone/>
            </a:pPr>
            <a:endParaRPr lang="en-US" dirty="0">
              <a:latin typeface="Cambria" panose="02040503050406030204" pitchFamily="18" charset="0"/>
            </a:endParaRPr>
          </a:p>
          <a:p>
            <a:r>
              <a:rPr lang="en-US" dirty="0">
                <a:latin typeface="Cambria" panose="02040503050406030204" pitchFamily="18" charset="0"/>
              </a:rPr>
              <a:t>Countries: USA, Australia, China, most Western </a:t>
            </a:r>
            <a:r>
              <a:rPr lang="en-US" dirty="0"/>
              <a:t>European countries (except Germany&amp; Italy)</a:t>
            </a:r>
          </a:p>
          <a:p>
            <a:endParaRPr lang="en-US" dirty="0"/>
          </a:p>
        </p:txBody>
      </p:sp>
    </p:spTree>
    <p:extLst>
      <p:ext uri="{BB962C8B-B14F-4D97-AF65-F5344CB8AC3E}">
        <p14:creationId xmlns:p14="http://schemas.microsoft.com/office/powerpoint/2010/main" val="3222586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5634869-9863-4A4B-AF11-43F964E575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6336348" cy="4114800"/>
          </a:xfrm>
        </p:spPr>
      </p:pic>
      <p:pic>
        <p:nvPicPr>
          <p:cNvPr id="7" name="Picture 6">
            <a:extLst>
              <a:ext uri="{FF2B5EF4-FFF2-40B4-BE49-F238E27FC236}">
                <a16:creationId xmlns:a16="http://schemas.microsoft.com/office/drawing/2014/main" id="{A2D115B0-55B3-4B6D-A0A5-0F1DE309D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221" y="4038600"/>
            <a:ext cx="4232779" cy="2819399"/>
          </a:xfrm>
          <a:prstGeom prst="rect">
            <a:avLst/>
          </a:prstGeom>
        </p:spPr>
      </p:pic>
      <p:pic>
        <p:nvPicPr>
          <p:cNvPr id="9" name="Picture 8">
            <a:extLst>
              <a:ext uri="{FF2B5EF4-FFF2-40B4-BE49-F238E27FC236}">
                <a16:creationId xmlns:a16="http://schemas.microsoft.com/office/drawing/2014/main" id="{F246E7EE-B9C5-4491-8419-7AA0F74D40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3" y="4114802"/>
            <a:ext cx="4114797" cy="2743198"/>
          </a:xfrm>
          <a:prstGeom prst="rect">
            <a:avLst/>
          </a:prstGeom>
        </p:spPr>
      </p:pic>
    </p:spTree>
    <p:extLst>
      <p:ext uri="{BB962C8B-B14F-4D97-AF65-F5344CB8AC3E}">
        <p14:creationId xmlns:p14="http://schemas.microsoft.com/office/powerpoint/2010/main" val="791391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5593" y="7883"/>
            <a:ext cx="8229600" cy="1143000"/>
          </a:xfrm>
        </p:spPr>
        <p:txBody>
          <a:bodyPr/>
          <a:lstStyle/>
          <a:p>
            <a:r>
              <a:rPr lang="en-US" sz="5000" dirty="0">
                <a:solidFill>
                  <a:srgbClr val="FFFF00"/>
                </a:solidFill>
                <a:latin typeface="Berlin Sans FB Demi" panose="020E0802020502020306" pitchFamily="34" charset="0"/>
              </a:rPr>
              <a:t>Stage 5 of DTM</a:t>
            </a:r>
          </a:p>
        </p:txBody>
      </p:sp>
      <p:sp>
        <p:nvSpPr>
          <p:cNvPr id="4" name="Content Placeholder 3"/>
          <p:cNvSpPr>
            <a:spLocks noGrp="1"/>
          </p:cNvSpPr>
          <p:nvPr>
            <p:ph idx="1"/>
          </p:nvPr>
        </p:nvSpPr>
        <p:spPr>
          <a:xfrm>
            <a:off x="475593" y="1150883"/>
            <a:ext cx="8229600" cy="5257800"/>
          </a:xfrm>
        </p:spPr>
        <p:txBody>
          <a:bodyPr>
            <a:normAutofit fontScale="85000" lnSpcReduction="20000"/>
          </a:bodyPr>
          <a:lstStyle/>
          <a:p>
            <a:r>
              <a:rPr lang="en-US" dirty="0">
                <a:latin typeface="Cambria" panose="02040503050406030204" pitchFamily="18" charset="0"/>
              </a:rPr>
              <a:t>CBR: very low (10 or less per 1000)</a:t>
            </a:r>
          </a:p>
          <a:p>
            <a:r>
              <a:rPr lang="en-US" dirty="0">
                <a:latin typeface="Cambria" panose="02040503050406030204" pitchFamily="18" charset="0"/>
              </a:rPr>
              <a:t>CDR: very low (10 or less per 1000)</a:t>
            </a:r>
          </a:p>
          <a:p>
            <a:r>
              <a:rPr lang="en-US" dirty="0">
                <a:latin typeface="Cambria" panose="02040503050406030204" pitchFamily="18" charset="0"/>
              </a:rPr>
              <a:t>NIR: ZPG; TRF of 2.1 </a:t>
            </a:r>
          </a:p>
          <a:p>
            <a:r>
              <a:rPr lang="en-US" dirty="0">
                <a:latin typeface="Cambria" panose="02040503050406030204" pitchFamily="18" charset="0"/>
              </a:rPr>
              <a:t> </a:t>
            </a:r>
          </a:p>
          <a:p>
            <a:r>
              <a:rPr lang="en-US" dirty="0">
                <a:latin typeface="Cambria" panose="02040503050406030204" pitchFamily="18" charset="0"/>
              </a:rPr>
              <a:t>Lifestyle: </a:t>
            </a:r>
          </a:p>
          <a:p>
            <a:pPr lvl="1"/>
            <a:r>
              <a:rPr lang="en-US" dirty="0">
                <a:latin typeface="Cambria" panose="02040503050406030204" pitchFamily="18" charset="0"/>
              </a:rPr>
              <a:t>Urbanized (manufacturing and service industries)</a:t>
            </a:r>
          </a:p>
          <a:p>
            <a:pPr lvl="1"/>
            <a:r>
              <a:rPr lang="en-US" dirty="0">
                <a:latin typeface="Cambria" panose="02040503050406030204" pitchFamily="18" charset="0"/>
              </a:rPr>
              <a:t>Aging population, small families, women getting higher education and jobs, possible culture decline or extinction</a:t>
            </a:r>
          </a:p>
          <a:p>
            <a:pPr lvl="1"/>
            <a:r>
              <a:rPr lang="en-US" dirty="0">
                <a:latin typeface="Cambria" panose="02040503050406030204" pitchFamily="18" charset="0"/>
              </a:rPr>
              <a:t>Sex ratio: 1 male per 100 females</a:t>
            </a:r>
          </a:p>
          <a:p>
            <a:pPr lvl="1"/>
            <a:r>
              <a:rPr lang="en-US" b="1" dirty="0">
                <a:latin typeface="Cambria" panose="02040503050406030204" pitchFamily="18" charset="0"/>
              </a:rPr>
              <a:t>Future…unconfirmed</a:t>
            </a:r>
            <a:endParaRPr lang="en-US" dirty="0">
              <a:latin typeface="Cambria" panose="02040503050406030204" pitchFamily="18" charset="0"/>
            </a:endParaRPr>
          </a:p>
          <a:p>
            <a:endParaRPr lang="en-US" dirty="0">
              <a:solidFill>
                <a:srgbClr val="FFFF00"/>
              </a:solidFill>
              <a:latin typeface="Cambria" panose="02040503050406030204" pitchFamily="18" charset="0"/>
            </a:endParaRPr>
          </a:p>
          <a:p>
            <a:r>
              <a:rPr lang="en-US" dirty="0">
                <a:latin typeface="Cambria" panose="02040503050406030204" pitchFamily="18" charset="0"/>
              </a:rPr>
              <a:t>Countries: Germany, Italy, Japan</a:t>
            </a:r>
          </a:p>
          <a:p>
            <a:endParaRPr lang="en-US" dirty="0"/>
          </a:p>
        </p:txBody>
      </p:sp>
    </p:spTree>
    <p:extLst>
      <p:ext uri="{BB962C8B-B14F-4D97-AF65-F5344CB8AC3E}">
        <p14:creationId xmlns:p14="http://schemas.microsoft.com/office/powerpoint/2010/main" val="2299121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21F823E-ADA5-4822-9395-44B441F1B4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119"/>
            <a:ext cx="6793479" cy="4525963"/>
          </a:xfrm>
        </p:spPr>
      </p:pic>
      <p:pic>
        <p:nvPicPr>
          <p:cNvPr id="7" name="Picture 6">
            <a:extLst>
              <a:ext uri="{FF2B5EF4-FFF2-40B4-BE49-F238E27FC236}">
                <a16:creationId xmlns:a16="http://schemas.microsoft.com/office/drawing/2014/main" id="{6E30FC90-3790-45BD-B2B7-F755580FF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0863" y="4267201"/>
            <a:ext cx="3918148" cy="2599038"/>
          </a:xfrm>
          <a:prstGeom prst="rect">
            <a:avLst/>
          </a:prstGeom>
        </p:spPr>
      </p:pic>
    </p:spTree>
    <p:extLst>
      <p:ext uri="{BB962C8B-B14F-4D97-AF65-F5344CB8AC3E}">
        <p14:creationId xmlns:p14="http://schemas.microsoft.com/office/powerpoint/2010/main" val="4101032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5000" dirty="0">
                <a:solidFill>
                  <a:srgbClr val="FFFF00"/>
                </a:solidFill>
                <a:latin typeface="Berlin Sans FB Demi" panose="020E0802020502020306" pitchFamily="34" charset="0"/>
              </a:rPr>
              <a:t>Epidemiologic Transition Model</a:t>
            </a:r>
          </a:p>
        </p:txBody>
      </p:sp>
      <p:sp>
        <p:nvSpPr>
          <p:cNvPr id="4" name="Content Placeholder 3"/>
          <p:cNvSpPr>
            <a:spLocks noGrp="1"/>
          </p:cNvSpPr>
          <p:nvPr>
            <p:ph idx="1"/>
          </p:nvPr>
        </p:nvSpPr>
        <p:spPr/>
        <p:txBody>
          <a:bodyPr>
            <a:normAutofit lnSpcReduction="10000"/>
          </a:bodyPr>
          <a:lstStyle/>
          <a:p>
            <a:pPr lvl="0"/>
            <a:r>
              <a:rPr lang="en-US" dirty="0">
                <a:latin typeface="Cambria" panose="02040503050406030204" pitchFamily="18" charset="0"/>
              </a:rPr>
              <a:t>The distinct </a:t>
            </a:r>
            <a:r>
              <a:rPr lang="en-US" b="1" dirty="0">
                <a:solidFill>
                  <a:srgbClr val="FFFF00"/>
                </a:solidFill>
                <a:latin typeface="Cambria" panose="02040503050406030204" pitchFamily="18" charset="0"/>
              </a:rPr>
              <a:t>causes of death in each stage of the demographic transition model</a:t>
            </a:r>
          </a:p>
          <a:p>
            <a:pPr lvl="0"/>
            <a:r>
              <a:rPr lang="en-US" dirty="0">
                <a:latin typeface="Cambria" panose="02040503050406030204" pitchFamily="18" charset="0"/>
              </a:rPr>
              <a:t>Epidemiology is the science that studies the patterns, causes, and effects of health and disease conditions in defined populations</a:t>
            </a:r>
          </a:p>
          <a:p>
            <a:pPr lvl="0"/>
            <a:r>
              <a:rPr lang="en-US" dirty="0">
                <a:latin typeface="Cambria" panose="02040503050406030204" pitchFamily="18" charset="0"/>
              </a:rPr>
              <a:t>originally formulated by epidemiologist Abdel </a:t>
            </a:r>
            <a:r>
              <a:rPr lang="en-US" dirty="0" err="1">
                <a:latin typeface="Cambria" panose="02040503050406030204" pitchFamily="18" charset="0"/>
              </a:rPr>
              <a:t>Omran</a:t>
            </a:r>
            <a:r>
              <a:rPr lang="en-US" dirty="0">
                <a:latin typeface="Cambria" panose="02040503050406030204" pitchFamily="18" charset="0"/>
              </a:rPr>
              <a:t> (1971) </a:t>
            </a:r>
          </a:p>
          <a:p>
            <a:r>
              <a:rPr lang="en-US" dirty="0">
                <a:latin typeface="Cambria" panose="02040503050406030204" pitchFamily="18" charset="0"/>
              </a:rPr>
              <a:t>focuses on distinct health threats in each stage of the demographic transition.</a:t>
            </a:r>
          </a:p>
        </p:txBody>
      </p:sp>
    </p:spTree>
    <p:extLst>
      <p:ext uri="{BB962C8B-B14F-4D97-AF65-F5344CB8AC3E}">
        <p14:creationId xmlns:p14="http://schemas.microsoft.com/office/powerpoint/2010/main" val="1035992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lvl="1" algn="ctr" rtl="0">
              <a:spcBef>
                <a:spcPct val="0"/>
              </a:spcBef>
            </a:pPr>
            <a:r>
              <a:rPr lang="en-US" sz="5000" kern="1200" dirty="0">
                <a:solidFill>
                  <a:srgbClr val="FFFF00"/>
                </a:solidFill>
                <a:latin typeface="Berlin Sans FB Demi" panose="020E0802020502020306" pitchFamily="34" charset="0"/>
                <a:ea typeface="+mj-ea"/>
                <a:cs typeface="+mj-cs"/>
              </a:rPr>
              <a:t>Stage 1: Pestilence and Famine</a:t>
            </a:r>
          </a:p>
        </p:txBody>
      </p:sp>
      <p:sp>
        <p:nvSpPr>
          <p:cNvPr id="4" name="Content Placeholder 3"/>
          <p:cNvSpPr>
            <a:spLocks noGrp="1"/>
          </p:cNvSpPr>
          <p:nvPr>
            <p:ph idx="1"/>
          </p:nvPr>
        </p:nvSpPr>
        <p:spPr>
          <a:xfrm>
            <a:off x="457200" y="1295400"/>
            <a:ext cx="8229600" cy="5257800"/>
          </a:xfrm>
        </p:spPr>
        <p:txBody>
          <a:bodyPr>
            <a:normAutofit fontScale="92500" lnSpcReduction="20000"/>
          </a:bodyPr>
          <a:lstStyle/>
          <a:p>
            <a:r>
              <a:rPr lang="en-US" dirty="0">
                <a:latin typeface="Cambria" panose="02040503050406030204" pitchFamily="18" charset="0"/>
              </a:rPr>
              <a:t>Infectious and parasitic diseases are principal causes of human death (i.e., the Black Plague)</a:t>
            </a:r>
          </a:p>
          <a:p>
            <a:r>
              <a:rPr lang="en-US" dirty="0">
                <a:latin typeface="Cambria" panose="02040503050406030204" pitchFamily="18" charset="0"/>
              </a:rPr>
              <a:t>Also, accidents and attacks by animals and other humans</a:t>
            </a:r>
          </a:p>
          <a:p>
            <a:r>
              <a:rPr lang="en-US" dirty="0">
                <a:latin typeface="Cambria" panose="02040503050406030204" pitchFamily="18" charset="0"/>
              </a:rPr>
              <a:t>“natural checks” by Malthus</a:t>
            </a:r>
          </a:p>
          <a:p>
            <a:r>
              <a:rPr lang="en-US" dirty="0">
                <a:latin typeface="Cambria" panose="02040503050406030204" pitchFamily="18" charset="0"/>
              </a:rPr>
              <a:t>HIGH death rates</a:t>
            </a:r>
          </a:p>
          <a:p>
            <a:r>
              <a:rPr lang="en-US" sz="3600" dirty="0">
                <a:effectLst>
                  <a:outerShdw blurRad="38100" dist="38100" dir="2700000" algn="tl">
                    <a:srgbClr val="000000">
                      <a:alpha val="43137"/>
                    </a:srgbClr>
                  </a:outerShdw>
                </a:effectLst>
                <a:latin typeface="Cambria" panose="02040503050406030204" pitchFamily="18" charset="0"/>
              </a:rPr>
              <a:t>EXAMPLE: The Black Plague </a:t>
            </a:r>
          </a:p>
          <a:p>
            <a:pPr lvl="1">
              <a:lnSpc>
                <a:spcPct val="80000"/>
              </a:lnSpc>
              <a:defRPr/>
            </a:pPr>
            <a:r>
              <a:rPr lang="en-US" dirty="0">
                <a:effectLst>
                  <a:outerShdw blurRad="38100" dist="38100" dir="2700000" algn="tl">
                    <a:srgbClr val="000000">
                      <a:alpha val="43137"/>
                    </a:srgbClr>
                  </a:outerShdw>
                </a:effectLst>
                <a:latin typeface="Cambria" panose="02040503050406030204" pitchFamily="18" charset="0"/>
              </a:rPr>
              <a:t>originated in present-day Kyrgyzstan &amp; carried by a Tatar army when it attacked an Italian trading post on the Black Sea. </a:t>
            </a:r>
          </a:p>
          <a:p>
            <a:pPr lvl="1">
              <a:lnSpc>
                <a:spcPct val="80000"/>
              </a:lnSpc>
              <a:defRPr/>
            </a:pPr>
            <a:r>
              <a:rPr lang="en-US" dirty="0">
                <a:effectLst>
                  <a:outerShdw blurRad="38100" dist="38100" dir="2700000" algn="tl">
                    <a:srgbClr val="000000">
                      <a:alpha val="43137"/>
                    </a:srgbClr>
                  </a:outerShdw>
                </a:effectLst>
                <a:latin typeface="Cambria" panose="02040503050406030204" pitchFamily="18" charset="0"/>
              </a:rPr>
              <a:t>About 25 million- at least ½ of the Europe’s population- died between 1347 and 1350. </a:t>
            </a:r>
          </a:p>
          <a:p>
            <a:pPr lvl="1">
              <a:lnSpc>
                <a:spcPct val="80000"/>
              </a:lnSpc>
              <a:defRPr/>
            </a:pPr>
            <a:r>
              <a:rPr lang="en-US" dirty="0">
                <a:effectLst>
                  <a:outerShdw blurRad="38100" dist="38100" dir="2700000" algn="tl">
                    <a:srgbClr val="000000">
                      <a:alpha val="43137"/>
                    </a:srgbClr>
                  </a:outerShdw>
                </a:effectLst>
                <a:latin typeface="Cambria" panose="02040503050406030204" pitchFamily="18" charset="0"/>
              </a:rPr>
              <a:t>In China, 13 million died from the plague in 1380. </a:t>
            </a:r>
          </a:p>
          <a:p>
            <a:pPr lvl="1">
              <a:buFontTx/>
              <a:buNone/>
            </a:pPr>
            <a:endParaRPr lang="en-US" dirty="0">
              <a:latin typeface="+mj-lt"/>
            </a:endParaRPr>
          </a:p>
          <a:p>
            <a:endParaRPr lang="en-US" dirty="0">
              <a:latin typeface="+mj-lt"/>
            </a:endParaRPr>
          </a:p>
        </p:txBody>
      </p:sp>
    </p:spTree>
    <p:extLst>
      <p:ext uri="{BB962C8B-B14F-4D97-AF65-F5344CB8AC3E}">
        <p14:creationId xmlns:p14="http://schemas.microsoft.com/office/powerpoint/2010/main" val="94510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mj-lt"/>
            </a:endParaRPr>
          </a:p>
        </p:txBody>
      </p:sp>
      <p:sp>
        <p:nvSpPr>
          <p:cNvPr id="3" name="Content Placeholder 2"/>
          <p:cNvSpPr>
            <a:spLocks noGrp="1"/>
          </p:cNvSpPr>
          <p:nvPr>
            <p:ph idx="1"/>
          </p:nvPr>
        </p:nvSpPr>
        <p:spPr/>
        <p:txBody>
          <a:bodyPr/>
          <a:lstStyle/>
          <a:p>
            <a:endParaRPr lang="en-US"/>
          </a:p>
        </p:txBody>
      </p:sp>
      <p:pic>
        <p:nvPicPr>
          <p:cNvPr id="5" name="Picture 7" descr="Fleado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3138" y="152400"/>
            <a:ext cx="4106863" cy="3657600"/>
          </a:xfrm>
          <a:prstGeom prst="rect">
            <a:avLst/>
          </a:prstGeom>
          <a:noFill/>
        </p:spPr>
      </p:pic>
      <p:pic>
        <p:nvPicPr>
          <p:cNvPr id="1026" name="Picture 2" descr="http://exploringdiseases.wikispaces.com/file/view/bubonic-plague.jpg/158243667/371x280/bubonic-plagu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0002" y="381000"/>
            <a:ext cx="5023998"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ages.medicaldaily.com/sites/medicaldaily.com/files/2013/08/04/0/49/4927.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38" y="3710481"/>
            <a:ext cx="4229100" cy="31718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endeavors.unc.edu/sites/default/files/imagecache/display/photos/bubonic_plague_medieval_web.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42238" y="3657600"/>
            <a:ext cx="4901762"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28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454"/>
            <a:ext cx="9144000" cy="1029346"/>
          </a:xfrm>
        </p:spPr>
        <p:txBody>
          <a:bodyPr>
            <a:normAutofit/>
          </a:bodyPr>
          <a:lstStyle/>
          <a:p>
            <a:r>
              <a:rPr lang="en-US" altLang="en-US" dirty="0">
                <a:solidFill>
                  <a:srgbClr val="FFFF00"/>
                </a:solidFill>
                <a:latin typeface="Berlin Sans FB Demi" panose="020E0802020502020306" pitchFamily="34" charset="0"/>
              </a:rPr>
              <a:t>Physiological Density</a:t>
            </a:r>
            <a:endParaRPr lang="en-US" dirty="0">
              <a:latin typeface="Berlin Sans FB Demi" panose="020E0802020502020306" pitchFamily="34" charset="0"/>
            </a:endParaRPr>
          </a:p>
        </p:txBody>
      </p:sp>
      <p:sp>
        <p:nvSpPr>
          <p:cNvPr id="3" name="Content Placeholder 2"/>
          <p:cNvSpPr>
            <a:spLocks noGrp="1"/>
          </p:cNvSpPr>
          <p:nvPr>
            <p:ph idx="1"/>
          </p:nvPr>
        </p:nvSpPr>
        <p:spPr>
          <a:xfrm>
            <a:off x="5166" y="914400"/>
            <a:ext cx="9138834" cy="5943600"/>
          </a:xfrm>
        </p:spPr>
        <p:txBody>
          <a:bodyPr>
            <a:normAutofit fontScale="85000" lnSpcReduction="20000"/>
          </a:bodyPr>
          <a:lstStyle/>
          <a:p>
            <a:pPr lvl="0"/>
            <a:r>
              <a:rPr lang="en-US" sz="3700" dirty="0">
                <a:latin typeface="Cambria" panose="02040503050406030204" pitchFamily="18" charset="0"/>
              </a:rPr>
              <a:t>total # of </a:t>
            </a:r>
            <a:r>
              <a:rPr lang="en-US" sz="3700" dirty="0">
                <a:solidFill>
                  <a:srgbClr val="FFFF00"/>
                </a:solidFill>
                <a:latin typeface="Cambria" panose="02040503050406030204" pitchFamily="18" charset="0"/>
              </a:rPr>
              <a:t>people per arable (farmable) land</a:t>
            </a:r>
          </a:p>
          <a:p>
            <a:pPr lvl="0"/>
            <a:r>
              <a:rPr lang="en-US" sz="3700" dirty="0">
                <a:latin typeface="Cambria" panose="02040503050406030204" pitchFamily="18" charset="0"/>
              </a:rPr>
              <a:t>How to calculate: population / arable land </a:t>
            </a:r>
          </a:p>
          <a:p>
            <a:pPr lvl="0"/>
            <a:r>
              <a:rPr lang="en-US" sz="3700" dirty="0">
                <a:latin typeface="Cambria" panose="02040503050406030204" pitchFamily="18" charset="0"/>
              </a:rPr>
              <a:t>High physiologic density means a country/state is </a:t>
            </a:r>
            <a:r>
              <a:rPr lang="en-US" sz="3700" u="sng" dirty="0">
                <a:latin typeface="Cambria" panose="02040503050406030204" pitchFamily="18" charset="0"/>
              </a:rPr>
              <a:t>lacking</a:t>
            </a:r>
            <a:r>
              <a:rPr lang="en-US" sz="3700" dirty="0">
                <a:latin typeface="Cambria" panose="02040503050406030204" pitchFamily="18" charset="0"/>
              </a:rPr>
              <a:t> the arable (fertile or farmable land) land needed to sustain (or provide food for) its population (i.e., Egypt and Japan)</a:t>
            </a:r>
          </a:p>
          <a:p>
            <a:pPr lvl="0"/>
            <a:r>
              <a:rPr lang="en-US" sz="3700" dirty="0">
                <a:latin typeface="Cambria" panose="02040503050406030204" pitchFamily="18" charset="0"/>
              </a:rPr>
              <a:t>Low physiologic density means a country/state has enough or more than enough arable land needed to sustain (or provide food for) its population (i.e., Canada and California)</a:t>
            </a:r>
          </a:p>
          <a:p>
            <a:pPr lvl="0"/>
            <a:r>
              <a:rPr lang="en-US" sz="3700" dirty="0">
                <a:latin typeface="Cambria" panose="02040503050406030204" pitchFamily="18" charset="0"/>
              </a:rPr>
              <a:t>Used for figuring out if a country or state is overcrowded, overpopulated, or has population pressure</a:t>
            </a:r>
          </a:p>
          <a:p>
            <a:endParaRPr lang="en-US" dirty="0"/>
          </a:p>
        </p:txBody>
      </p:sp>
    </p:spTree>
    <p:extLst>
      <p:ext uri="{BB962C8B-B14F-4D97-AF65-F5344CB8AC3E}">
        <p14:creationId xmlns:p14="http://schemas.microsoft.com/office/powerpoint/2010/main" val="716159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mj-lt"/>
            </a:endParaRPr>
          </a:p>
        </p:txBody>
      </p:sp>
      <p:sp>
        <p:nvSpPr>
          <p:cNvPr id="3" name="Content Placeholder 2"/>
          <p:cNvSpPr>
            <a:spLocks noGrp="1"/>
          </p:cNvSpPr>
          <p:nvPr>
            <p:ph idx="1"/>
          </p:nvPr>
        </p:nvSpPr>
        <p:spPr/>
        <p:txBody>
          <a:bodyPr/>
          <a:lstStyle/>
          <a:p>
            <a:endParaRPr lang="en-US"/>
          </a:p>
        </p:txBody>
      </p:sp>
      <p:pic>
        <p:nvPicPr>
          <p:cNvPr id="4" name="Picture 6" descr="Bubonic_plague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143000" y="0"/>
            <a:ext cx="7176976" cy="6858000"/>
          </a:xfrm>
          <a:prstGeom prst="rect">
            <a:avLst/>
          </a:prstGeom>
          <a:noFill/>
        </p:spPr>
      </p:pic>
    </p:spTree>
    <p:extLst>
      <p:ext uri="{BB962C8B-B14F-4D97-AF65-F5344CB8AC3E}">
        <p14:creationId xmlns:p14="http://schemas.microsoft.com/office/powerpoint/2010/main" val="314464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descr="Image result for farming in sub saharan afr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4498728" cy="4114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farming in sub saharan af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916" y="77190"/>
            <a:ext cx="4286250" cy="35909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farming in sub saharan afr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668116"/>
            <a:ext cx="3260766" cy="2275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452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3"/>
          <p:cNvSpPr>
            <a:spLocks noGrp="1"/>
          </p:cNvSpPr>
          <p:nvPr>
            <p:ph type="title"/>
          </p:nvPr>
        </p:nvSpPr>
        <p:spPr>
          <a:xfrm>
            <a:off x="0" y="0"/>
            <a:ext cx="9144000" cy="1077913"/>
          </a:xfrm>
        </p:spPr>
        <p:txBody>
          <a:bodyPr>
            <a:normAutofit/>
          </a:bodyPr>
          <a:lstStyle/>
          <a:p>
            <a:pPr lvl="1" algn="ctr" rtl="0">
              <a:spcBef>
                <a:spcPct val="0"/>
              </a:spcBef>
            </a:pPr>
            <a:r>
              <a:rPr lang="en-US" sz="4500" kern="1200" dirty="0">
                <a:solidFill>
                  <a:srgbClr val="FFFF00"/>
                </a:solidFill>
                <a:latin typeface="Berlin Sans FB Demi" panose="020E0802020502020306" pitchFamily="34" charset="0"/>
                <a:ea typeface="+mj-ea"/>
                <a:cs typeface="+mj-cs"/>
              </a:rPr>
              <a:t>Stage 2: Receding Pandemic</a:t>
            </a:r>
          </a:p>
        </p:txBody>
      </p:sp>
      <p:sp>
        <p:nvSpPr>
          <p:cNvPr id="57347" name="Content Placeholder 4"/>
          <p:cNvSpPr>
            <a:spLocks noGrp="1"/>
          </p:cNvSpPr>
          <p:nvPr>
            <p:ph idx="4294967295"/>
          </p:nvPr>
        </p:nvSpPr>
        <p:spPr>
          <a:xfrm>
            <a:off x="381000" y="1143000"/>
            <a:ext cx="8229600" cy="5410200"/>
          </a:xfrm>
        </p:spPr>
        <p:txBody>
          <a:bodyPr>
            <a:normAutofit fontScale="92500" lnSpcReduction="20000"/>
          </a:bodyPr>
          <a:lstStyle/>
          <a:p>
            <a:r>
              <a:rPr lang="en-US" dirty="0">
                <a:latin typeface="Cambria" panose="02040503050406030204" pitchFamily="18" charset="0"/>
              </a:rPr>
              <a:t>Poor people crowded into rapidly growing industrial cities </a:t>
            </a:r>
          </a:p>
          <a:p>
            <a:r>
              <a:rPr lang="en-US" dirty="0">
                <a:latin typeface="Cambria" panose="02040503050406030204" pitchFamily="18" charset="0"/>
              </a:rPr>
              <a:t>Improvements in sanitation, nutrition, and medicine</a:t>
            </a:r>
          </a:p>
          <a:p>
            <a:pPr lvl="1"/>
            <a:r>
              <a:rPr lang="en-US" dirty="0">
                <a:latin typeface="Cambria" panose="02040503050406030204" pitchFamily="18" charset="0"/>
              </a:rPr>
              <a:t>Reduce spread of disease </a:t>
            </a:r>
          </a:p>
          <a:p>
            <a:r>
              <a:rPr lang="en-US" dirty="0">
                <a:latin typeface="Cambria" panose="02040503050406030204" pitchFamily="18" charset="0"/>
              </a:rPr>
              <a:t>happened during the Medical and Industrial Revolutions (during 17</a:t>
            </a:r>
            <a:r>
              <a:rPr lang="en-US" baseline="30000" dirty="0">
                <a:latin typeface="Cambria" panose="02040503050406030204" pitchFamily="18" charset="0"/>
              </a:rPr>
              <a:t>th</a:t>
            </a:r>
            <a:r>
              <a:rPr lang="en-US" dirty="0">
                <a:latin typeface="Cambria" panose="02040503050406030204" pitchFamily="18" charset="0"/>
              </a:rPr>
              <a:t> to 18</a:t>
            </a:r>
            <a:r>
              <a:rPr lang="en-US" baseline="30000" dirty="0">
                <a:latin typeface="Cambria" panose="02040503050406030204" pitchFamily="18" charset="0"/>
              </a:rPr>
              <a:t>th</a:t>
            </a:r>
            <a:r>
              <a:rPr lang="en-US" dirty="0">
                <a:latin typeface="Cambria" panose="02040503050406030204" pitchFamily="18" charset="0"/>
              </a:rPr>
              <a:t> century)</a:t>
            </a:r>
          </a:p>
          <a:p>
            <a:r>
              <a:rPr lang="en-US" dirty="0">
                <a:latin typeface="Cambria" panose="02040503050406030204" pitchFamily="18" charset="0"/>
              </a:rPr>
              <a:t>still have  high death rates but they are receding</a:t>
            </a:r>
          </a:p>
          <a:p>
            <a:r>
              <a:rPr lang="en-US" dirty="0">
                <a:latin typeface="Cambria" panose="02040503050406030204" pitchFamily="18" charset="0"/>
              </a:rPr>
              <a:t>EXAMPLE: </a:t>
            </a:r>
          </a:p>
          <a:p>
            <a:pPr lvl="1"/>
            <a:r>
              <a:rPr lang="en-US" dirty="0">
                <a:latin typeface="Cambria" panose="02040503050406030204" pitchFamily="18" charset="0"/>
              </a:rPr>
              <a:t>Dr. John Snow’s study of cholera</a:t>
            </a:r>
          </a:p>
          <a:p>
            <a:pPr lvl="1"/>
            <a:r>
              <a:rPr lang="en-US" dirty="0">
                <a:latin typeface="Cambria" panose="02040503050406030204" pitchFamily="18" charset="0"/>
              </a:rPr>
              <a:t>Famous cholera pandemic in London in mid nineteenth century.</a:t>
            </a:r>
          </a:p>
          <a:p>
            <a:pPr lvl="3"/>
            <a:endParaRPr lang="en-US" dirty="0">
              <a:latin typeface="+mj-lt"/>
            </a:endParaRPr>
          </a:p>
          <a:p>
            <a:pPr lvl="1"/>
            <a:endParaRPr lang="en-US" dirty="0">
              <a:latin typeface="+mj-lt"/>
            </a:endParaRPr>
          </a:p>
          <a:p>
            <a:pPr lvl="3">
              <a:buFontTx/>
              <a:buNone/>
            </a:pPr>
            <a:endParaRPr lang="en-US" dirty="0">
              <a:latin typeface="+mj-lt"/>
            </a:endParaRPr>
          </a:p>
          <a:p>
            <a:pPr lvl="3"/>
            <a:endParaRPr lang="en-US" dirty="0">
              <a:latin typeface="+mj-lt"/>
            </a:endParaRPr>
          </a:p>
          <a:p>
            <a:pPr lvl="1"/>
            <a:endParaRPr lang="en-US" dirty="0">
              <a:latin typeface="+mj-lt"/>
            </a:endParaRPr>
          </a:p>
        </p:txBody>
      </p:sp>
    </p:spTree>
    <p:extLst>
      <p:ext uri="{BB962C8B-B14F-4D97-AF65-F5344CB8AC3E}">
        <p14:creationId xmlns:p14="http://schemas.microsoft.com/office/powerpoint/2010/main" val="13792742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0"/>
            <a:ext cx="9144000" cy="838200"/>
          </a:xfrm>
        </p:spPr>
        <p:txBody>
          <a:bodyPr/>
          <a:lstStyle/>
          <a:p>
            <a:pPr>
              <a:defRPr/>
            </a:pPr>
            <a:r>
              <a:rPr lang="en-US" sz="4200" dirty="0">
                <a:solidFill>
                  <a:srgbClr val="FFFF00"/>
                </a:solidFill>
                <a:latin typeface="Berlin Sans FB Demi" panose="020E0802020502020306" pitchFamily="34" charset="0"/>
              </a:rPr>
              <a:t>Stage 2-Cholera in London, 1854</a:t>
            </a:r>
          </a:p>
        </p:txBody>
      </p:sp>
      <p:sp>
        <p:nvSpPr>
          <p:cNvPr id="9219" name="Text Box 4"/>
          <p:cNvSpPr txBox="1">
            <a:spLocks noChangeArrowheads="1"/>
          </p:cNvSpPr>
          <p:nvPr/>
        </p:nvSpPr>
        <p:spPr bwMode="auto">
          <a:xfrm>
            <a:off x="304800" y="6276975"/>
            <a:ext cx="84391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27113" indent="-1027113"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600">
                <a:latin typeface="Arial" pitchFamily="34" charset="0"/>
              </a:rPr>
              <a:t>Fig. 2-23: By mapping the distribution of cholera cases and water pumps in Soho, London,  Dr. John Snow identified the source of the waterborne epidemic.</a:t>
            </a:r>
          </a:p>
        </p:txBody>
      </p:sp>
      <p:pic>
        <p:nvPicPr>
          <p:cNvPr id="9220" name="Picture 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685800"/>
            <a:ext cx="5257800" cy="5619750"/>
          </a:xfrm>
        </p:spPr>
      </p:pic>
    </p:spTree>
    <p:extLst>
      <p:ext uri="{BB962C8B-B14F-4D97-AF65-F5344CB8AC3E}">
        <p14:creationId xmlns:p14="http://schemas.microsoft.com/office/powerpoint/2010/main" val="317224224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457200" y="381000"/>
            <a:ext cx="8229600" cy="4525963"/>
          </a:xfrm>
        </p:spPr>
        <p:txBody>
          <a:bodyPr/>
          <a:lstStyle/>
          <a:p>
            <a:pPr marL="0" indent="0" algn="ctr">
              <a:buNone/>
            </a:pPr>
            <a:r>
              <a:rPr lang="en-US" altLang="en-US" dirty="0">
                <a:latin typeface="Berlin Sans FB Demi" panose="020E0802020502020306" pitchFamily="34" charset="0"/>
              </a:rPr>
              <a:t>Response Question: what is going on in this picture?</a:t>
            </a:r>
          </a:p>
        </p:txBody>
      </p:sp>
      <p:sp>
        <p:nvSpPr>
          <p:cNvPr id="6" name="Title 4"/>
          <p:cNvSpPr txBox="1">
            <a:spLocks/>
          </p:cNvSpPr>
          <p:nvPr/>
        </p:nvSpPr>
        <p:spPr bwMode="auto">
          <a:xfrm>
            <a:off x="5410200" y="609600"/>
            <a:ext cx="2514600" cy="1143000"/>
          </a:xfrm>
          <a:prstGeom prst="rect">
            <a:avLst/>
          </a:prstGeom>
          <a:noFill/>
          <a:ln w="9525">
            <a:noFill/>
            <a:miter lim="800000"/>
            <a:headEnd/>
            <a:tailEnd/>
          </a:ln>
        </p:spPr>
        <p:txBody>
          <a:bodyPr anchor="ctr"/>
          <a:lstStyle/>
          <a:p>
            <a:pPr algn="ctr" eaLnBrk="0" hangingPunct="0">
              <a:defRPr/>
            </a:pPr>
            <a:endParaRPr lang="en-US" sz="4400" kern="0" dirty="0">
              <a:solidFill>
                <a:schemeClr val="bg1"/>
              </a:solidFill>
              <a:latin typeface="Comic Sans MS" pitchFamily="66" charset="0"/>
              <a:ea typeface="+mj-ea"/>
              <a:cs typeface="+mj-cs"/>
            </a:endParaRPr>
          </a:p>
        </p:txBody>
      </p:sp>
      <p:pic>
        <p:nvPicPr>
          <p:cNvPr id="15365" name="Picture 2" descr="File:ForskeligeVeje ad hvilkenBroen kan inficeres medTyfusbaciller.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00200"/>
            <a:ext cx="762000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38432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85800" y="0"/>
            <a:ext cx="7772400" cy="1143000"/>
          </a:xfrm>
        </p:spPr>
        <p:txBody>
          <a:bodyPr/>
          <a:lstStyle/>
          <a:p>
            <a:r>
              <a:rPr lang="en-US" altLang="en-US">
                <a:solidFill>
                  <a:schemeClr val="bg1"/>
                </a:solidFill>
                <a:latin typeface="+mj-lt"/>
              </a:rPr>
              <a:t>“Typhoid Mary”</a:t>
            </a:r>
          </a:p>
        </p:txBody>
      </p:sp>
      <p:sp>
        <p:nvSpPr>
          <p:cNvPr id="17411" name="Content Placeholder 2"/>
          <p:cNvSpPr>
            <a:spLocks noGrp="1"/>
          </p:cNvSpPr>
          <p:nvPr>
            <p:ph idx="1"/>
          </p:nvPr>
        </p:nvSpPr>
        <p:spPr/>
        <p:txBody>
          <a:bodyPr/>
          <a:lstStyle/>
          <a:p>
            <a:endParaRPr lang="en-US" altLang="en-US"/>
          </a:p>
        </p:txBody>
      </p:sp>
      <p:pic>
        <p:nvPicPr>
          <p:cNvPr id="17412" name="Picture 2" descr="File:Typhoid carrier polluting food - a poste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1" y="600403"/>
            <a:ext cx="43053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descr="File:Mary Mallon in hospital.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2819" y="1743403"/>
            <a:ext cx="48196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5749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3"/>
          <p:cNvSpPr>
            <a:spLocks noGrp="1"/>
          </p:cNvSpPr>
          <p:nvPr>
            <p:ph type="title"/>
          </p:nvPr>
        </p:nvSpPr>
        <p:spPr>
          <a:xfrm>
            <a:off x="0" y="0"/>
            <a:ext cx="9144000" cy="1077913"/>
          </a:xfrm>
        </p:spPr>
        <p:txBody>
          <a:bodyPr>
            <a:normAutofit/>
          </a:bodyPr>
          <a:lstStyle/>
          <a:p>
            <a:pPr lvl="1" algn="ctr" rtl="0">
              <a:spcBef>
                <a:spcPct val="0"/>
              </a:spcBef>
            </a:pPr>
            <a:r>
              <a:rPr lang="en-US" sz="4500" b="1" kern="1200" dirty="0">
                <a:solidFill>
                  <a:srgbClr val="FFFF00"/>
                </a:solidFill>
                <a:effectLst>
                  <a:outerShdw blurRad="38100" dist="38100" dir="2700000" algn="tl">
                    <a:srgbClr val="000000">
                      <a:alpha val="43137"/>
                    </a:srgbClr>
                  </a:outerShdw>
                </a:effectLst>
                <a:latin typeface="Berlin Sans FB Demi" panose="020E0802020502020306" pitchFamily="34" charset="0"/>
                <a:ea typeface="+mj-ea"/>
                <a:cs typeface="+mj-cs"/>
              </a:rPr>
              <a:t>Stage 3: Degenerative Diseases</a:t>
            </a:r>
          </a:p>
        </p:txBody>
      </p:sp>
      <p:sp>
        <p:nvSpPr>
          <p:cNvPr id="59395" name="Content Placeholder 4"/>
          <p:cNvSpPr>
            <a:spLocks noGrp="1"/>
          </p:cNvSpPr>
          <p:nvPr>
            <p:ph idx="4294967295"/>
          </p:nvPr>
        </p:nvSpPr>
        <p:spPr>
          <a:xfrm>
            <a:off x="381000" y="1143000"/>
            <a:ext cx="8305800" cy="5410200"/>
          </a:xfrm>
        </p:spPr>
        <p:txBody>
          <a:bodyPr>
            <a:normAutofit/>
          </a:bodyPr>
          <a:lstStyle/>
          <a:p>
            <a:r>
              <a:rPr lang="en-US" dirty="0">
                <a:latin typeface="Cambria" panose="02040503050406030204" pitchFamily="18" charset="0"/>
              </a:rPr>
              <a:t>Decrease in deaths from infectious diseases</a:t>
            </a:r>
          </a:p>
          <a:p>
            <a:r>
              <a:rPr lang="en-US" dirty="0">
                <a:latin typeface="Cambria" panose="02040503050406030204" pitchFamily="18" charset="0"/>
              </a:rPr>
              <a:t>Increase in chronic disorders associated with aging such as cardiovascular diseases (i.e., heart attacks) and cancer</a:t>
            </a:r>
          </a:p>
          <a:p>
            <a:pPr marL="1371600" lvl="3" indent="0">
              <a:buNone/>
            </a:pPr>
            <a:endParaRPr lang="en-US" dirty="0">
              <a:latin typeface="+mj-lt"/>
            </a:endParaRPr>
          </a:p>
          <a:p>
            <a:pPr lvl="1"/>
            <a:endParaRPr lang="en-US" dirty="0">
              <a:latin typeface="+mj-lt"/>
            </a:endParaRPr>
          </a:p>
          <a:p>
            <a:pPr lvl="3">
              <a:buFontTx/>
              <a:buNone/>
            </a:pPr>
            <a:endParaRPr lang="en-US" dirty="0">
              <a:latin typeface="+mj-lt"/>
            </a:endParaRPr>
          </a:p>
          <a:p>
            <a:pPr lvl="3"/>
            <a:endParaRPr lang="en-US" dirty="0">
              <a:latin typeface="+mj-lt"/>
            </a:endParaRPr>
          </a:p>
          <a:p>
            <a:pPr lvl="1"/>
            <a:endParaRPr lang="en-US" dirty="0">
              <a:latin typeface="+mj-lt"/>
            </a:endParaRPr>
          </a:p>
        </p:txBody>
      </p:sp>
    </p:spTree>
    <p:extLst>
      <p:ext uri="{BB962C8B-B14F-4D97-AF65-F5344CB8AC3E}">
        <p14:creationId xmlns:p14="http://schemas.microsoft.com/office/powerpoint/2010/main" val="3708267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mj-lt"/>
            </a:endParaRPr>
          </a:p>
        </p:txBody>
      </p:sp>
      <p:pic>
        <p:nvPicPr>
          <p:cNvPr id="3" name="Picture 6" descr="heart_att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990600"/>
            <a:ext cx="5029200" cy="5194300"/>
          </a:xfrm>
          <a:prstGeom prst="rect">
            <a:avLst/>
          </a:prstGeom>
          <a:noFill/>
        </p:spPr>
      </p:pic>
      <p:pic>
        <p:nvPicPr>
          <p:cNvPr id="4" name="Picture 7" descr="Overhead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029200" y="597694"/>
            <a:ext cx="4114800" cy="5980112"/>
          </a:xfrm>
          <a:prstGeom prst="rect">
            <a:avLst/>
          </a:prstGeom>
          <a:noFill/>
        </p:spPr>
      </p:pic>
    </p:spTree>
    <p:extLst>
      <p:ext uri="{BB962C8B-B14F-4D97-AF65-F5344CB8AC3E}">
        <p14:creationId xmlns:p14="http://schemas.microsoft.com/office/powerpoint/2010/main" val="47083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143000"/>
          </a:xfrm>
        </p:spPr>
        <p:txBody>
          <a:bodyPr>
            <a:normAutofit fontScale="90000"/>
          </a:bodyPr>
          <a:lstStyle/>
          <a:p>
            <a:pPr lvl="1" algn="ctr" rtl="0">
              <a:spcBef>
                <a:spcPct val="0"/>
              </a:spcBef>
            </a:pPr>
            <a:r>
              <a:rPr lang="en-US" sz="4500" b="1" kern="1200" dirty="0">
                <a:solidFill>
                  <a:srgbClr val="FFFF00"/>
                </a:solidFill>
                <a:effectLst>
                  <a:outerShdw blurRad="38100" dist="38100" dir="2700000" algn="tl">
                    <a:srgbClr val="000000">
                      <a:alpha val="43137"/>
                    </a:srgbClr>
                  </a:outerShdw>
                </a:effectLst>
                <a:latin typeface="Berlin Sans FB Demi" panose="020E0802020502020306" pitchFamily="34" charset="0"/>
                <a:ea typeface="+mj-ea"/>
                <a:cs typeface="+mj-cs"/>
              </a:rPr>
              <a:t>Stage 4: Delayed Degenerative Diseases</a:t>
            </a:r>
          </a:p>
        </p:txBody>
      </p:sp>
      <p:sp>
        <p:nvSpPr>
          <p:cNvPr id="4" name="Content Placeholder 3"/>
          <p:cNvSpPr>
            <a:spLocks noGrp="1"/>
          </p:cNvSpPr>
          <p:nvPr>
            <p:ph idx="1"/>
          </p:nvPr>
        </p:nvSpPr>
        <p:spPr/>
        <p:txBody>
          <a:bodyPr>
            <a:normAutofit fontScale="85000" lnSpcReduction="10000"/>
          </a:bodyPr>
          <a:lstStyle/>
          <a:p>
            <a:r>
              <a:rPr lang="en-US" dirty="0">
                <a:latin typeface="Cambria" panose="02040503050406030204" pitchFamily="18" charset="0"/>
              </a:rPr>
              <a:t>Cardiovascular diseases and cancer still exist</a:t>
            </a:r>
            <a:endParaRPr lang="en-US" sz="4800" dirty="0">
              <a:latin typeface="Cambria" panose="02040503050406030204" pitchFamily="18" charset="0"/>
            </a:endParaRPr>
          </a:p>
          <a:p>
            <a:r>
              <a:rPr lang="en-US" dirty="0">
                <a:latin typeface="Cambria" panose="02040503050406030204" pitchFamily="18" charset="0"/>
              </a:rPr>
              <a:t>The life expectancy of people is extended through:</a:t>
            </a:r>
            <a:endParaRPr lang="en-US" sz="4800" dirty="0">
              <a:latin typeface="Cambria" panose="02040503050406030204" pitchFamily="18" charset="0"/>
            </a:endParaRPr>
          </a:p>
          <a:p>
            <a:pPr lvl="1"/>
            <a:r>
              <a:rPr lang="en-US" dirty="0">
                <a:latin typeface="Cambria" panose="02040503050406030204" pitchFamily="18" charset="0"/>
              </a:rPr>
              <a:t>medical advances </a:t>
            </a:r>
            <a:endParaRPr lang="en-US" sz="4400" dirty="0">
              <a:latin typeface="Cambria" panose="02040503050406030204" pitchFamily="18" charset="0"/>
            </a:endParaRPr>
          </a:p>
          <a:p>
            <a:pPr lvl="1"/>
            <a:r>
              <a:rPr lang="en-US" dirty="0">
                <a:latin typeface="Cambria" panose="02040503050406030204" pitchFamily="18" charset="0"/>
              </a:rPr>
              <a:t>diets</a:t>
            </a:r>
            <a:endParaRPr lang="en-US" sz="4400" dirty="0">
              <a:latin typeface="Cambria" panose="02040503050406030204" pitchFamily="18" charset="0"/>
            </a:endParaRPr>
          </a:p>
          <a:p>
            <a:r>
              <a:rPr lang="en-US" dirty="0">
                <a:latin typeface="Cambria" panose="02040503050406030204" pitchFamily="18" charset="0"/>
              </a:rPr>
              <a:t>Characterized by…</a:t>
            </a:r>
          </a:p>
          <a:p>
            <a:pPr lvl="2"/>
            <a:r>
              <a:rPr lang="en-US" sz="2800" dirty="0">
                <a:latin typeface="Cambria" panose="02040503050406030204" pitchFamily="18" charset="0"/>
              </a:rPr>
              <a:t>Deaths caused by cardiovascular diseases and cancer delayed because of modern medicine/ treatments</a:t>
            </a:r>
          </a:p>
          <a:p>
            <a:pPr>
              <a:lnSpc>
                <a:spcPct val="80000"/>
              </a:lnSpc>
              <a:defRPr/>
            </a:pPr>
            <a:r>
              <a:rPr lang="en-US" dirty="0">
                <a:effectLst>
                  <a:outerShdw blurRad="38100" dist="38100" dir="2700000" algn="tl">
                    <a:srgbClr val="000000">
                      <a:alpha val="43137"/>
                    </a:srgbClr>
                  </a:outerShdw>
                </a:effectLst>
                <a:latin typeface="Cambria" panose="02040503050406030204" pitchFamily="18" charset="0"/>
              </a:rPr>
              <a:t>The major degenerative causes of death is delayed</a:t>
            </a:r>
          </a:p>
          <a:p>
            <a:pPr>
              <a:lnSpc>
                <a:spcPct val="80000"/>
              </a:lnSpc>
              <a:defRPr/>
            </a:pPr>
            <a:r>
              <a:rPr lang="en-US" dirty="0">
                <a:effectLst>
                  <a:outerShdw blurRad="38100" dist="38100" dir="2700000" algn="tl">
                    <a:srgbClr val="000000">
                      <a:alpha val="43137"/>
                    </a:srgbClr>
                  </a:outerShdw>
                </a:effectLst>
                <a:latin typeface="Cambria" panose="02040503050406030204" pitchFamily="18" charset="0"/>
              </a:rPr>
              <a:t>life expectancy of older people is extended through medical advances</a:t>
            </a:r>
          </a:p>
          <a:p>
            <a:endParaRPr lang="en-US" dirty="0">
              <a:latin typeface="+mj-lt"/>
            </a:endParaRPr>
          </a:p>
        </p:txBody>
      </p:sp>
    </p:spTree>
    <p:extLst>
      <p:ext uri="{BB962C8B-B14F-4D97-AF65-F5344CB8AC3E}">
        <p14:creationId xmlns:p14="http://schemas.microsoft.com/office/powerpoint/2010/main" val="2566457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TCL_11e_Figure_02_33_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9" y="1265694"/>
            <a:ext cx="9136251" cy="490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95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58"/>
            <a:ext cx="9144000" cy="1143000"/>
          </a:xfrm>
        </p:spPr>
        <p:txBody>
          <a:bodyPr>
            <a:normAutofit/>
          </a:bodyPr>
          <a:lstStyle/>
          <a:p>
            <a:r>
              <a:rPr lang="en-US" altLang="en-US" dirty="0">
                <a:solidFill>
                  <a:srgbClr val="FFFF00"/>
                </a:solidFill>
                <a:latin typeface="Berlin Sans FB Demi" panose="020E0802020502020306" pitchFamily="34" charset="0"/>
              </a:rPr>
              <a:t>Agricultural Density</a:t>
            </a:r>
            <a:endParaRPr lang="en-US" dirty="0">
              <a:latin typeface="Berlin Sans FB Demi" panose="020E0802020502020306" pitchFamily="34" charset="0"/>
            </a:endParaRPr>
          </a:p>
        </p:txBody>
      </p:sp>
      <p:sp>
        <p:nvSpPr>
          <p:cNvPr id="3" name="Content Placeholder 2"/>
          <p:cNvSpPr>
            <a:spLocks noGrp="1"/>
          </p:cNvSpPr>
          <p:nvPr>
            <p:ph idx="1"/>
          </p:nvPr>
        </p:nvSpPr>
        <p:spPr>
          <a:xfrm>
            <a:off x="0" y="914400"/>
            <a:ext cx="9144000" cy="5943600"/>
          </a:xfrm>
        </p:spPr>
        <p:txBody>
          <a:bodyPr>
            <a:normAutofit fontScale="85000" lnSpcReduction="20000"/>
          </a:bodyPr>
          <a:lstStyle/>
          <a:p>
            <a:pPr lvl="0"/>
            <a:r>
              <a:rPr lang="en-US" sz="4000" dirty="0">
                <a:latin typeface="Cambria" panose="02040503050406030204" pitchFamily="18" charset="0"/>
              </a:rPr>
              <a:t>total # of </a:t>
            </a:r>
            <a:r>
              <a:rPr lang="en-US" sz="4000" dirty="0">
                <a:solidFill>
                  <a:srgbClr val="FFFF00"/>
                </a:solidFill>
                <a:latin typeface="Cambria" panose="02040503050406030204" pitchFamily="18" charset="0"/>
              </a:rPr>
              <a:t>farmers per arable (farmable) land</a:t>
            </a:r>
          </a:p>
          <a:p>
            <a:pPr lvl="0"/>
            <a:r>
              <a:rPr lang="en-US" sz="4000" dirty="0">
                <a:latin typeface="Cambria" panose="02040503050406030204" pitchFamily="18" charset="0"/>
              </a:rPr>
              <a:t>How to calculate: population of farmers / arable land </a:t>
            </a:r>
          </a:p>
          <a:p>
            <a:pPr lvl="0"/>
            <a:r>
              <a:rPr lang="en-US" sz="4000" dirty="0">
                <a:latin typeface="Cambria" panose="02040503050406030204" pitchFamily="18" charset="0"/>
              </a:rPr>
              <a:t>High agricultural density means that a country has too many farmers and not enough arable (farmable) land for them to grow crops on (basically there is more farmers than farmable land) (i.e., Bangladesh)</a:t>
            </a:r>
          </a:p>
          <a:p>
            <a:pPr lvl="0"/>
            <a:r>
              <a:rPr lang="en-US" sz="4000" dirty="0">
                <a:latin typeface="Cambria" panose="02040503050406030204" pitchFamily="18" charset="0"/>
              </a:rPr>
              <a:t>Low agricultural density means that a country has fewer farmers to farm an abundance of arable (farmable) land (basically there is more farmable land than farmers) (i.e., Netherlands)</a:t>
            </a:r>
          </a:p>
          <a:p>
            <a:endParaRPr lang="en-US" dirty="0"/>
          </a:p>
        </p:txBody>
      </p:sp>
    </p:spTree>
    <p:extLst>
      <p:ext uri="{BB962C8B-B14F-4D97-AF65-F5344CB8AC3E}">
        <p14:creationId xmlns:p14="http://schemas.microsoft.com/office/powerpoint/2010/main" val="32816136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3288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35030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143000"/>
          </a:xfrm>
        </p:spPr>
        <p:txBody>
          <a:bodyPr>
            <a:normAutofit fontScale="90000"/>
          </a:bodyPr>
          <a:lstStyle/>
          <a:p>
            <a:pPr lvl="1" algn="ctr" rtl="0">
              <a:spcBef>
                <a:spcPct val="0"/>
              </a:spcBef>
            </a:pPr>
            <a:r>
              <a:rPr lang="en-US" sz="4500" b="1" kern="1200" dirty="0">
                <a:solidFill>
                  <a:srgbClr val="FFFF00"/>
                </a:solidFill>
                <a:effectLst>
                  <a:outerShdw blurRad="38100" dist="38100" dir="2700000" algn="tl">
                    <a:srgbClr val="000000">
                      <a:alpha val="43137"/>
                    </a:srgbClr>
                  </a:outerShdw>
                </a:effectLst>
                <a:latin typeface="Berlin Sans FB Demi" panose="020E0802020502020306" pitchFamily="34" charset="0"/>
                <a:ea typeface="+mj-ea"/>
                <a:cs typeface="+mj-cs"/>
              </a:rPr>
              <a:t>Stage 5: Reemergence of infectious </a:t>
            </a:r>
            <a:r>
              <a:rPr lang="en-US" sz="4500" b="1" kern="1200" dirty="0">
                <a:solidFill>
                  <a:srgbClr val="FFFF00"/>
                </a:solidFill>
                <a:latin typeface="Berlin Sans FB Demi" panose="020E0802020502020306" pitchFamily="34" charset="0"/>
                <a:ea typeface="+mj-ea"/>
                <a:cs typeface="+mj-cs"/>
              </a:rPr>
              <a:t>and</a:t>
            </a:r>
            <a:r>
              <a:rPr lang="en-US" sz="4500" b="1" kern="1200" dirty="0">
                <a:solidFill>
                  <a:srgbClr val="FFFF00"/>
                </a:solidFill>
                <a:effectLst>
                  <a:outerShdw blurRad="38100" dist="38100" dir="2700000" algn="tl">
                    <a:srgbClr val="000000">
                      <a:alpha val="43137"/>
                    </a:srgbClr>
                  </a:outerShdw>
                </a:effectLst>
                <a:latin typeface="Berlin Sans FB Demi" panose="020E0802020502020306" pitchFamily="34" charset="0"/>
                <a:ea typeface="+mj-ea"/>
                <a:cs typeface="+mj-cs"/>
              </a:rPr>
              <a:t> parasitic diseases</a:t>
            </a:r>
          </a:p>
        </p:txBody>
      </p:sp>
      <p:sp>
        <p:nvSpPr>
          <p:cNvPr id="4" name="Content Placeholder 3"/>
          <p:cNvSpPr>
            <a:spLocks noGrp="1"/>
          </p:cNvSpPr>
          <p:nvPr>
            <p:ph idx="1"/>
          </p:nvPr>
        </p:nvSpPr>
        <p:spPr/>
        <p:txBody>
          <a:bodyPr>
            <a:normAutofit/>
          </a:bodyPr>
          <a:lstStyle/>
          <a:p>
            <a:r>
              <a:rPr lang="en-US" dirty="0">
                <a:latin typeface="Cambria" panose="02040503050406030204" pitchFamily="18" charset="0"/>
              </a:rPr>
              <a:t>potentially higher crude death rates</a:t>
            </a:r>
            <a:endParaRPr lang="en-US" sz="4800" dirty="0">
              <a:latin typeface="Cambria" panose="02040503050406030204" pitchFamily="18" charset="0"/>
            </a:endParaRPr>
          </a:p>
          <a:p>
            <a:pPr lvl="0"/>
            <a:r>
              <a:rPr lang="en-US" dirty="0">
                <a:effectLst>
                  <a:outerShdw blurRad="38100" dist="38100" dir="2700000" algn="tl">
                    <a:srgbClr val="000000">
                      <a:alpha val="43137"/>
                    </a:srgbClr>
                  </a:outerShdw>
                </a:effectLst>
                <a:latin typeface="Cambria" panose="02040503050406030204" pitchFamily="18" charset="0"/>
              </a:rPr>
              <a:t>infectious diseases thought to have been eradicated or controlled have returned, &amp; new ones have emerged.</a:t>
            </a:r>
            <a:r>
              <a:rPr lang="en-US" dirty="0">
                <a:latin typeface="Cambria" panose="02040503050406030204" pitchFamily="18" charset="0"/>
              </a:rPr>
              <a:t> </a:t>
            </a:r>
          </a:p>
          <a:p>
            <a:pPr lvl="0"/>
            <a:r>
              <a:rPr lang="en-US" dirty="0">
                <a:latin typeface="Cambria" panose="02040503050406030204" pitchFamily="18" charset="0"/>
              </a:rPr>
              <a:t>infectious diseases thought to be eradicated or controlled return and new strands of the diseases have emerged</a:t>
            </a:r>
            <a:endParaRPr lang="en-US" sz="4800" dirty="0">
              <a:latin typeface="Cambria" panose="02040503050406030204" pitchFamily="18" charset="0"/>
            </a:endParaRPr>
          </a:p>
          <a:p>
            <a:pPr marL="0" indent="0">
              <a:lnSpc>
                <a:spcPct val="90000"/>
              </a:lnSpc>
              <a:buNone/>
              <a:defRPr/>
            </a:pPr>
            <a:endParaRPr lang="en-US" dirty="0">
              <a:effectLst>
                <a:outerShdw blurRad="38100" dist="38100" dir="2700000" algn="tl">
                  <a:srgbClr val="000000">
                    <a:alpha val="43137"/>
                  </a:srgbClr>
                </a:outerShdw>
              </a:effectLst>
              <a:latin typeface="+mj-lt"/>
            </a:endParaRPr>
          </a:p>
          <a:p>
            <a:pPr marL="0" indent="0">
              <a:buNone/>
            </a:pPr>
            <a:endParaRPr lang="en-US" dirty="0">
              <a:latin typeface="+mj-lt"/>
            </a:endParaRPr>
          </a:p>
        </p:txBody>
      </p:sp>
    </p:spTree>
    <p:extLst>
      <p:ext uri="{BB962C8B-B14F-4D97-AF65-F5344CB8AC3E}">
        <p14:creationId xmlns:p14="http://schemas.microsoft.com/office/powerpoint/2010/main" val="12209091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3"/>
          <p:cNvSpPr>
            <a:spLocks noGrp="1"/>
          </p:cNvSpPr>
          <p:nvPr>
            <p:ph type="title"/>
          </p:nvPr>
        </p:nvSpPr>
        <p:spPr>
          <a:xfrm>
            <a:off x="0" y="0"/>
            <a:ext cx="9144000" cy="1077913"/>
          </a:xfrm>
        </p:spPr>
        <p:txBody>
          <a:bodyPr>
            <a:normAutofit/>
          </a:bodyPr>
          <a:lstStyle/>
          <a:p>
            <a:pPr lvl="1" algn="ctr" rtl="0">
              <a:spcBef>
                <a:spcPct val="0"/>
              </a:spcBef>
            </a:pPr>
            <a:r>
              <a:rPr lang="en-US" sz="4500" b="1" kern="1200" dirty="0">
                <a:solidFill>
                  <a:srgbClr val="FFFF00"/>
                </a:solidFill>
                <a:latin typeface="Berlin Sans FB Demi" panose="020E0802020502020306" pitchFamily="34" charset="0"/>
                <a:ea typeface="+mj-ea"/>
                <a:cs typeface="+mj-cs"/>
              </a:rPr>
              <a:t>Reasons for Stage 5</a:t>
            </a:r>
          </a:p>
        </p:txBody>
      </p:sp>
      <p:sp>
        <p:nvSpPr>
          <p:cNvPr id="62467" name="Content Placeholder 4"/>
          <p:cNvSpPr>
            <a:spLocks noGrp="1"/>
          </p:cNvSpPr>
          <p:nvPr>
            <p:ph idx="4294967295"/>
          </p:nvPr>
        </p:nvSpPr>
        <p:spPr>
          <a:xfrm>
            <a:off x="381000" y="1143000"/>
            <a:ext cx="8763000" cy="5486400"/>
          </a:xfrm>
        </p:spPr>
        <p:txBody>
          <a:bodyPr>
            <a:normAutofit fontScale="92500" lnSpcReduction="20000"/>
          </a:bodyPr>
          <a:lstStyle/>
          <a:p>
            <a:r>
              <a:rPr lang="en-US" sz="2400" dirty="0">
                <a:latin typeface="Cambria" panose="02040503050406030204" pitchFamily="18" charset="0"/>
              </a:rPr>
              <a:t>Evolution</a:t>
            </a:r>
          </a:p>
          <a:p>
            <a:pPr lvl="1"/>
            <a:r>
              <a:rPr lang="en-US" sz="2400" dirty="0">
                <a:latin typeface="Cambria" panose="02040503050406030204" pitchFamily="18" charset="0"/>
              </a:rPr>
              <a:t>Changing of bacteria or viruses</a:t>
            </a:r>
          </a:p>
          <a:p>
            <a:pPr lvl="1"/>
            <a:r>
              <a:rPr lang="en-US" sz="2400" dirty="0">
                <a:latin typeface="Cambria" panose="02040503050406030204" pitchFamily="18" charset="0"/>
              </a:rPr>
              <a:t>Infectious disease microbes evolve and establish a resistance to drugs and insecticides.</a:t>
            </a:r>
          </a:p>
          <a:p>
            <a:pPr lvl="1"/>
            <a:r>
              <a:rPr lang="en-US" sz="2400" dirty="0">
                <a:latin typeface="Cambria" panose="02040503050406030204" pitchFamily="18" charset="0"/>
              </a:rPr>
              <a:t>Antibiotics and genetic engineering contributes to the emergence of new strains of viruses and bacteria</a:t>
            </a:r>
          </a:p>
          <a:p>
            <a:r>
              <a:rPr lang="en-US" sz="2400" dirty="0">
                <a:latin typeface="Cambria" panose="02040503050406030204" pitchFamily="18" charset="0"/>
              </a:rPr>
              <a:t>Poverty</a:t>
            </a:r>
          </a:p>
          <a:p>
            <a:pPr lvl="1"/>
            <a:r>
              <a:rPr lang="en-US" sz="2400" dirty="0">
                <a:latin typeface="Cambria" panose="02040503050406030204" pitchFamily="18" charset="0"/>
              </a:rPr>
              <a:t>Poor people</a:t>
            </a:r>
          </a:p>
          <a:p>
            <a:pPr lvl="1"/>
            <a:r>
              <a:rPr lang="en-US" sz="2400" dirty="0">
                <a:latin typeface="Cambria" panose="02040503050406030204" pitchFamily="18" charset="0"/>
              </a:rPr>
              <a:t>Infectious diseases are more prevalent in poor areas</a:t>
            </a:r>
          </a:p>
          <a:p>
            <a:pPr lvl="1"/>
            <a:r>
              <a:rPr lang="en-US" sz="2400" dirty="0">
                <a:latin typeface="Cambria" panose="02040503050406030204" pitchFamily="18" charset="0"/>
              </a:rPr>
              <a:t>This is because of presence of unsanitary conditions and inability to afford drugs needed for treatment.</a:t>
            </a:r>
          </a:p>
          <a:p>
            <a:r>
              <a:rPr lang="en-US" sz="2400" dirty="0">
                <a:latin typeface="Cambria" panose="02040503050406030204" pitchFamily="18" charset="0"/>
              </a:rPr>
              <a:t>Increased Connections</a:t>
            </a:r>
          </a:p>
          <a:p>
            <a:pPr lvl="1"/>
            <a:r>
              <a:rPr lang="en-US" sz="2400" dirty="0">
                <a:latin typeface="Cambria" panose="02040503050406030204" pitchFamily="18" charset="0"/>
              </a:rPr>
              <a:t>Airplanes bring people together</a:t>
            </a:r>
          </a:p>
          <a:p>
            <a:pPr lvl="1"/>
            <a:r>
              <a:rPr lang="en-US" sz="2400" dirty="0">
                <a:latin typeface="Cambria" panose="02040503050406030204" pitchFamily="18" charset="0"/>
              </a:rPr>
              <a:t>Advancements in modes of transportation makes it easier for an individual infected in one country to be in another country before exhibiting symptoms</a:t>
            </a:r>
          </a:p>
          <a:p>
            <a:pPr lvl="1"/>
            <a:r>
              <a:rPr lang="en-US" sz="2400" dirty="0">
                <a:latin typeface="Cambria" panose="02040503050406030204" pitchFamily="18" charset="0"/>
              </a:rPr>
              <a:t>Examples: SARS, AIDS </a:t>
            </a:r>
            <a:endParaRPr lang="en-US" dirty="0">
              <a:latin typeface="Cambria" panose="02040503050406030204" pitchFamily="18" charset="0"/>
            </a:endParaRPr>
          </a:p>
          <a:p>
            <a:pPr lvl="3"/>
            <a:endParaRPr lang="en-US" dirty="0">
              <a:latin typeface="+mj-lt"/>
            </a:endParaRPr>
          </a:p>
          <a:p>
            <a:pPr lvl="1"/>
            <a:endParaRPr lang="en-US" dirty="0">
              <a:latin typeface="+mj-lt"/>
            </a:endParaRPr>
          </a:p>
          <a:p>
            <a:pPr lvl="3">
              <a:buFontTx/>
              <a:buNone/>
            </a:pPr>
            <a:endParaRPr lang="en-US" dirty="0">
              <a:latin typeface="+mj-lt"/>
            </a:endParaRPr>
          </a:p>
          <a:p>
            <a:pPr lvl="3"/>
            <a:endParaRPr lang="en-US" dirty="0">
              <a:latin typeface="+mj-lt"/>
            </a:endParaRPr>
          </a:p>
          <a:p>
            <a:pPr lvl="1"/>
            <a:endParaRPr lang="en-US" dirty="0">
              <a:latin typeface="+mj-lt"/>
            </a:endParaRPr>
          </a:p>
        </p:txBody>
      </p:sp>
    </p:spTree>
    <p:extLst>
      <p:ext uri="{BB962C8B-B14F-4D97-AF65-F5344CB8AC3E}">
        <p14:creationId xmlns:p14="http://schemas.microsoft.com/office/powerpoint/2010/main" val="32636110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a:solidFill>
                  <a:schemeClr val="bg1"/>
                </a:solidFill>
                <a:latin typeface="Aharoni" panose="02010803020104030203" pitchFamily="2" charset="-79"/>
                <a:cs typeface="Aharoni" panose="02010803020104030203" pitchFamily="2" charset="-79"/>
              </a:rPr>
              <a:t>Chapter 3</a:t>
            </a:r>
          </a:p>
        </p:txBody>
      </p:sp>
      <p:sp>
        <p:nvSpPr>
          <p:cNvPr id="3" name="Subtitle 2"/>
          <p:cNvSpPr>
            <a:spLocks noGrp="1"/>
          </p:cNvSpPr>
          <p:nvPr>
            <p:ph type="subTitle" idx="1"/>
          </p:nvPr>
        </p:nvSpPr>
        <p:spPr/>
        <p:txBody>
          <a:bodyPr>
            <a:normAutofit/>
          </a:bodyPr>
          <a:lstStyle/>
          <a:p>
            <a:r>
              <a:rPr lang="en-US" sz="3000" dirty="0">
                <a:solidFill>
                  <a:schemeClr val="bg1"/>
                </a:solidFill>
              </a:rPr>
              <a:t>Migration</a:t>
            </a:r>
          </a:p>
        </p:txBody>
      </p:sp>
    </p:spTree>
    <p:extLst>
      <p:ext uri="{BB962C8B-B14F-4D97-AF65-F5344CB8AC3E}">
        <p14:creationId xmlns:p14="http://schemas.microsoft.com/office/powerpoint/2010/main" val="12732384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latin typeface="Aharoni" panose="02010803020104030203" pitchFamily="2" charset="-79"/>
                <a:cs typeface="Aharoni" panose="02010803020104030203" pitchFamily="2" charset="-79"/>
              </a:rPr>
              <a:t>What is Migration?</a:t>
            </a:r>
          </a:p>
        </p:txBody>
      </p:sp>
      <p:sp>
        <p:nvSpPr>
          <p:cNvPr id="3" name="Content Placeholder 2"/>
          <p:cNvSpPr>
            <a:spLocks noGrp="1"/>
          </p:cNvSpPr>
          <p:nvPr>
            <p:ph idx="1"/>
          </p:nvPr>
        </p:nvSpPr>
        <p:spPr>
          <a:xfrm>
            <a:off x="381000" y="1607033"/>
            <a:ext cx="7886700" cy="4876800"/>
          </a:xfrm>
        </p:spPr>
        <p:txBody>
          <a:bodyPr>
            <a:normAutofit/>
          </a:bodyPr>
          <a:lstStyle/>
          <a:p>
            <a:r>
              <a:rPr lang="en-US" sz="2800" dirty="0">
                <a:solidFill>
                  <a:schemeClr val="bg1"/>
                </a:solidFill>
              </a:rPr>
              <a:t>Migration (n.) – any and all movement between locations.</a:t>
            </a:r>
          </a:p>
          <a:p>
            <a:pPr lvl="1">
              <a:buFont typeface="Wingdings" panose="05000000000000000000" pitchFamily="2" charset="2"/>
              <a:buChar char="à"/>
            </a:pPr>
            <a:r>
              <a:rPr lang="en-US" sz="2400" dirty="0">
                <a:solidFill>
                  <a:schemeClr val="bg1"/>
                </a:solidFill>
                <a:sym typeface="Wingdings" panose="05000000000000000000" pitchFamily="2" charset="2"/>
              </a:rPr>
              <a:t>People, animals, pollen…MANY things migrate!</a:t>
            </a:r>
          </a:p>
          <a:p>
            <a:r>
              <a:rPr lang="en-US" sz="2800" dirty="0">
                <a:solidFill>
                  <a:schemeClr val="bg1"/>
                </a:solidFill>
                <a:sym typeface="Wingdings" panose="05000000000000000000" pitchFamily="2" charset="2"/>
              </a:rPr>
              <a:t>It is also the permanent move to a new location.</a:t>
            </a:r>
          </a:p>
          <a:p>
            <a:r>
              <a:rPr lang="en-US" sz="2800" dirty="0">
                <a:solidFill>
                  <a:schemeClr val="bg1"/>
                </a:solidFill>
              </a:rPr>
              <a:t>Migration is a type of </a:t>
            </a:r>
            <a:r>
              <a:rPr lang="en-US" sz="2800" b="1" dirty="0">
                <a:solidFill>
                  <a:srgbClr val="FF00FF"/>
                </a:solidFill>
              </a:rPr>
              <a:t>relocation diffusion</a:t>
            </a:r>
            <a:r>
              <a:rPr lang="en-US" sz="2800" dirty="0">
                <a:solidFill>
                  <a:srgbClr val="FF00FF"/>
                </a:solidFill>
              </a:rPr>
              <a:t>.</a:t>
            </a:r>
          </a:p>
          <a:p>
            <a:pPr lvl="1">
              <a:buFont typeface="Wingdings" panose="05000000000000000000" pitchFamily="2" charset="2"/>
              <a:buChar char="à"/>
            </a:pPr>
            <a:r>
              <a:rPr lang="en-US" sz="2000" dirty="0">
                <a:solidFill>
                  <a:srgbClr val="FF00FF"/>
                </a:solidFill>
                <a:sym typeface="Wingdings" panose="05000000000000000000" pitchFamily="2" charset="2"/>
              </a:rPr>
              <a:t>Remember, diffusion means to spread or move. </a:t>
            </a:r>
          </a:p>
          <a:p>
            <a:pPr lvl="1">
              <a:buFont typeface="Wingdings" panose="05000000000000000000" pitchFamily="2" charset="2"/>
              <a:buChar char="à"/>
            </a:pPr>
            <a:r>
              <a:rPr lang="en-US" sz="2000" dirty="0">
                <a:solidFill>
                  <a:srgbClr val="FF00FF"/>
                </a:solidFill>
                <a:sym typeface="Wingdings" panose="05000000000000000000" pitchFamily="2" charset="2"/>
              </a:rPr>
              <a:t>There are types of diffusion such as: relocation, expansion, contagious, and hierarchical. </a:t>
            </a:r>
          </a:p>
          <a:p>
            <a:r>
              <a:rPr lang="en-US" sz="2800" dirty="0">
                <a:solidFill>
                  <a:schemeClr val="bg1"/>
                </a:solidFill>
                <a:sym typeface="Wingdings" panose="05000000000000000000" pitchFamily="2" charset="2"/>
              </a:rPr>
              <a:t>When people move to a new location they take their language, ethnicity, religion and other cultural traits!</a:t>
            </a:r>
          </a:p>
          <a:p>
            <a:pPr marL="342900" lvl="1" indent="0">
              <a:buNone/>
            </a:pPr>
            <a:endParaRPr lang="en-US" dirty="0">
              <a:solidFill>
                <a:srgbClr val="CC00FF"/>
              </a:solidFill>
              <a:sym typeface="Wingdings" panose="05000000000000000000" pitchFamily="2" charset="2"/>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854" t="5294" r="20583" b="24706"/>
          <a:stretch/>
        </p:blipFill>
        <p:spPr>
          <a:xfrm>
            <a:off x="7600818" y="3417376"/>
            <a:ext cx="1333763" cy="1283433"/>
          </a:xfrm>
          <a:prstGeom prst="rect">
            <a:avLst/>
          </a:prstGeom>
        </p:spPr>
      </p:pic>
    </p:spTree>
    <p:extLst>
      <p:ext uri="{BB962C8B-B14F-4D97-AF65-F5344CB8AC3E}">
        <p14:creationId xmlns:p14="http://schemas.microsoft.com/office/powerpoint/2010/main" val="33094114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Image result for poor ci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88" y="1033077"/>
            <a:ext cx="7286625" cy="4861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67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bg1"/>
                </a:solidFill>
                <a:latin typeface="Aharoni" panose="02010803020104030203" pitchFamily="2" charset="-79"/>
                <a:cs typeface="Aharoni" panose="02010803020104030203" pitchFamily="2" charset="-79"/>
              </a:rPr>
              <a:t>Forms of Migration</a:t>
            </a:r>
          </a:p>
        </p:txBody>
      </p:sp>
      <p:sp>
        <p:nvSpPr>
          <p:cNvPr id="3" name="Content Placeholder 2"/>
          <p:cNvSpPr>
            <a:spLocks noGrp="1"/>
          </p:cNvSpPr>
          <p:nvPr>
            <p:ph idx="1"/>
          </p:nvPr>
        </p:nvSpPr>
        <p:spPr>
          <a:xfrm>
            <a:off x="628650" y="1447800"/>
            <a:ext cx="8058150" cy="5045074"/>
          </a:xfrm>
        </p:spPr>
        <p:txBody>
          <a:bodyPr>
            <a:normAutofit/>
          </a:bodyPr>
          <a:lstStyle/>
          <a:p>
            <a:r>
              <a:rPr lang="en-US" sz="3200" dirty="0">
                <a:solidFill>
                  <a:srgbClr val="00B0F0"/>
                </a:solidFill>
              </a:rPr>
              <a:t>Counter (return) migration is immigrate to Country A from Country B, and others (or they) migrate from Country B to Country A. </a:t>
            </a:r>
            <a:r>
              <a:rPr lang="en-US" sz="3200" dirty="0">
                <a:solidFill>
                  <a:srgbClr val="FFFF00"/>
                </a:solidFill>
              </a:rPr>
              <a:t>Generally, about 25% of people will return to their home area at some point in their life.</a:t>
            </a:r>
          </a:p>
          <a:p>
            <a:r>
              <a:rPr lang="en-US" sz="3200" dirty="0">
                <a:solidFill>
                  <a:srgbClr val="00B0F0"/>
                </a:solidFill>
              </a:rPr>
              <a:t>Channelized migration is the repetitive pattern of migration not linked to family or ethnicity. </a:t>
            </a:r>
            <a:r>
              <a:rPr lang="en-US" sz="3200" dirty="0">
                <a:solidFill>
                  <a:srgbClr val="FFFF00"/>
                </a:solidFill>
              </a:rPr>
              <a:t>An example would be that people who are retired typically migrate to Florida or Arizona as these areas have better weather and amenities for older residents. </a:t>
            </a:r>
            <a:endParaRPr lang="en-US" sz="2800" dirty="0">
              <a:solidFill>
                <a:srgbClr val="FFFF00"/>
              </a:solidFill>
            </a:endParaRPr>
          </a:p>
          <a:p>
            <a:endParaRPr lang="en-US" sz="2400" dirty="0">
              <a:solidFill>
                <a:srgbClr val="00B0F0"/>
              </a:solidFill>
            </a:endParaRPr>
          </a:p>
          <a:p>
            <a:endParaRPr lang="en-US" sz="2400" dirty="0">
              <a:solidFill>
                <a:srgbClr val="00B0F0"/>
              </a:solidFill>
            </a:endParaRPr>
          </a:p>
        </p:txBody>
      </p:sp>
    </p:spTree>
    <p:extLst>
      <p:ext uri="{BB962C8B-B14F-4D97-AF65-F5344CB8AC3E}">
        <p14:creationId xmlns:p14="http://schemas.microsoft.com/office/powerpoint/2010/main" val="478160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bg1"/>
                </a:solidFill>
                <a:latin typeface="Aharoni" panose="02010803020104030203" pitchFamily="2" charset="-79"/>
                <a:cs typeface="Aharoni" panose="02010803020104030203" pitchFamily="2" charset="-79"/>
              </a:rPr>
              <a:t>Forms of Migration</a:t>
            </a:r>
          </a:p>
        </p:txBody>
      </p:sp>
      <p:sp>
        <p:nvSpPr>
          <p:cNvPr id="3" name="Content Placeholder 2"/>
          <p:cNvSpPr>
            <a:spLocks noGrp="1"/>
          </p:cNvSpPr>
          <p:nvPr>
            <p:ph idx="1"/>
          </p:nvPr>
        </p:nvSpPr>
        <p:spPr>
          <a:xfrm>
            <a:off x="628650" y="1295400"/>
            <a:ext cx="7886700" cy="4800600"/>
          </a:xfrm>
        </p:spPr>
        <p:txBody>
          <a:bodyPr>
            <a:normAutofit lnSpcReduction="10000"/>
          </a:bodyPr>
          <a:lstStyle/>
          <a:p>
            <a:r>
              <a:rPr lang="en-US" sz="3000" dirty="0">
                <a:solidFill>
                  <a:srgbClr val="00B0F0"/>
                </a:solidFill>
              </a:rPr>
              <a:t>Chain migration a part of a migrant flow that follows former migrants to an area. </a:t>
            </a:r>
            <a:r>
              <a:rPr lang="en-US" sz="3000" dirty="0">
                <a:solidFill>
                  <a:srgbClr val="FFFF00"/>
                </a:solidFill>
              </a:rPr>
              <a:t>Migrants will follow others that are from the same nationality (friends or family) to a new location. For example, immigrants from Mexico are more likely to settle in the American South West not so much Idaho. </a:t>
            </a:r>
          </a:p>
          <a:p>
            <a:r>
              <a:rPr lang="en-US" sz="3000" dirty="0">
                <a:solidFill>
                  <a:srgbClr val="00B0F0"/>
                </a:solidFill>
              </a:rPr>
              <a:t>Step migration is a series of small moves in order to reach a destination. </a:t>
            </a:r>
            <a:r>
              <a:rPr lang="en-US" sz="3000" dirty="0">
                <a:solidFill>
                  <a:srgbClr val="FFFF00"/>
                </a:solidFill>
              </a:rPr>
              <a:t> A gradual move that is less extreme. One example would be someone moving from a farm, to a village, and then to a town, and then an urban city.  </a:t>
            </a:r>
            <a:endParaRPr lang="en-US" sz="2600" dirty="0">
              <a:solidFill>
                <a:srgbClr val="FFFF00"/>
              </a:solidFill>
            </a:endParaRPr>
          </a:p>
          <a:p>
            <a:endParaRPr lang="en-US" sz="2400" dirty="0">
              <a:solidFill>
                <a:srgbClr val="00B0F0"/>
              </a:solidFill>
            </a:endParaRPr>
          </a:p>
          <a:p>
            <a:endParaRPr lang="en-US" sz="2400" dirty="0">
              <a:solidFill>
                <a:srgbClr val="00B0F0"/>
              </a:solidFill>
            </a:endParaRPr>
          </a:p>
        </p:txBody>
      </p:sp>
    </p:spTree>
    <p:extLst>
      <p:ext uri="{BB962C8B-B14F-4D97-AF65-F5344CB8AC3E}">
        <p14:creationId xmlns:p14="http://schemas.microsoft.com/office/powerpoint/2010/main" val="11611632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normAutofit/>
          </a:bodyPr>
          <a:lstStyle/>
          <a:p>
            <a:r>
              <a:rPr lang="en-US" sz="3600" dirty="0">
                <a:solidFill>
                  <a:schemeClr val="bg1"/>
                </a:solidFill>
                <a:latin typeface="Aharoni" panose="02010803020104030203" pitchFamily="2" charset="-79"/>
                <a:cs typeface="Aharoni" panose="02010803020104030203" pitchFamily="2" charset="-79"/>
              </a:rPr>
              <a:t>Moving Around</a:t>
            </a:r>
          </a:p>
        </p:txBody>
      </p:sp>
      <p:sp>
        <p:nvSpPr>
          <p:cNvPr id="3" name="Content Placeholder 2"/>
          <p:cNvSpPr>
            <a:spLocks noGrp="1"/>
          </p:cNvSpPr>
          <p:nvPr>
            <p:ph idx="1"/>
          </p:nvPr>
        </p:nvSpPr>
        <p:spPr>
          <a:xfrm>
            <a:off x="390525" y="1143000"/>
            <a:ext cx="8362950" cy="5334000"/>
          </a:xfrm>
        </p:spPr>
        <p:txBody>
          <a:bodyPr>
            <a:noAutofit/>
          </a:bodyPr>
          <a:lstStyle/>
          <a:p>
            <a:r>
              <a:rPr lang="en-US" sz="3200" dirty="0">
                <a:solidFill>
                  <a:srgbClr val="00B0F0"/>
                </a:solidFill>
              </a:rPr>
              <a:t>Internal migration is migration that occurs within a single country's border. </a:t>
            </a:r>
            <a:r>
              <a:rPr lang="en-US" sz="3200" dirty="0">
                <a:solidFill>
                  <a:srgbClr val="FFFF00"/>
                </a:solidFill>
              </a:rPr>
              <a:t> This can be both intra or interregional moves – because this can include cities, counties or states.  Ex: If I moved from Florida to California (westward and southward movements in the U.S.). </a:t>
            </a:r>
          </a:p>
          <a:p>
            <a:endParaRPr lang="en-US" sz="3200" dirty="0">
              <a:solidFill>
                <a:srgbClr val="FFFF00"/>
              </a:solidFill>
            </a:endParaRPr>
          </a:p>
          <a:p>
            <a:r>
              <a:rPr lang="en-US" sz="3200" dirty="0">
                <a:solidFill>
                  <a:srgbClr val="00B0F0"/>
                </a:solidFill>
              </a:rPr>
              <a:t>Circular migration is akin to nomadic migration, moving often.  </a:t>
            </a:r>
            <a:r>
              <a:rPr lang="en-US" sz="3200" dirty="0">
                <a:solidFill>
                  <a:srgbClr val="FFFF00"/>
                </a:solidFill>
              </a:rPr>
              <a:t>Circular or cyclical migration either due to the environment, crops, or herds. Not seen too often, but does occur. Ex: gypsies (they do exist).</a:t>
            </a:r>
            <a:endParaRPr lang="en-US" sz="2800" dirty="0">
              <a:solidFill>
                <a:srgbClr val="FFFF00"/>
              </a:solidFill>
            </a:endParaRPr>
          </a:p>
          <a:p>
            <a:endParaRPr lang="en-US" sz="3200" dirty="0">
              <a:solidFill>
                <a:srgbClr val="00B0F0"/>
              </a:solidFill>
            </a:endParaRPr>
          </a:p>
          <a:p>
            <a:endParaRPr lang="en-US" sz="3200" dirty="0">
              <a:solidFill>
                <a:srgbClr val="00B0F0"/>
              </a:solidFill>
            </a:endParaRPr>
          </a:p>
        </p:txBody>
      </p:sp>
    </p:spTree>
    <p:extLst>
      <p:ext uri="{BB962C8B-B14F-4D97-AF65-F5344CB8AC3E}">
        <p14:creationId xmlns:p14="http://schemas.microsoft.com/office/powerpoint/2010/main" val="4757325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gypsies eiffel t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082" y="399997"/>
            <a:ext cx="8123836" cy="6092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094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42210"/>
          </a:xfrm>
          <a:prstGeom prst="rect">
            <a:avLst/>
          </a:prstGeom>
        </p:spPr>
      </p:pic>
    </p:spTree>
    <p:extLst>
      <p:ext uri="{BB962C8B-B14F-4D97-AF65-F5344CB8AC3E}">
        <p14:creationId xmlns:p14="http://schemas.microsoft.com/office/powerpoint/2010/main" val="26956022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030" y="0"/>
            <a:ext cx="7886700" cy="1325563"/>
          </a:xfrm>
        </p:spPr>
        <p:txBody>
          <a:bodyPr>
            <a:normAutofit/>
          </a:bodyPr>
          <a:lstStyle/>
          <a:p>
            <a:r>
              <a:rPr lang="en-US" sz="3600" dirty="0">
                <a:solidFill>
                  <a:schemeClr val="bg1"/>
                </a:solidFill>
                <a:latin typeface="Aharoni" panose="02010803020104030203" pitchFamily="2" charset="-79"/>
                <a:cs typeface="Aharoni" panose="02010803020104030203" pitchFamily="2" charset="-79"/>
              </a:rPr>
              <a:t>Moving Around</a:t>
            </a:r>
          </a:p>
        </p:txBody>
      </p:sp>
      <p:sp>
        <p:nvSpPr>
          <p:cNvPr id="3" name="Content Placeholder 2"/>
          <p:cNvSpPr>
            <a:spLocks noGrp="1"/>
          </p:cNvSpPr>
          <p:nvPr>
            <p:ph idx="1"/>
          </p:nvPr>
        </p:nvSpPr>
        <p:spPr>
          <a:xfrm>
            <a:off x="628650" y="990600"/>
            <a:ext cx="7886700" cy="5486400"/>
          </a:xfrm>
        </p:spPr>
        <p:txBody>
          <a:bodyPr>
            <a:normAutofit/>
          </a:bodyPr>
          <a:lstStyle/>
          <a:p>
            <a:r>
              <a:rPr lang="en-US" sz="3200" dirty="0">
                <a:solidFill>
                  <a:schemeClr val="bg1"/>
                </a:solidFill>
              </a:rPr>
              <a:t>Interregional migration is </a:t>
            </a:r>
            <a:r>
              <a:rPr lang="en-US" sz="3200" dirty="0">
                <a:solidFill>
                  <a:srgbClr val="00B0F0"/>
                </a:solidFill>
              </a:rPr>
              <a:t>a permanent movement from one region of a country to another.  </a:t>
            </a:r>
            <a:r>
              <a:rPr lang="en-US" sz="3200" dirty="0">
                <a:solidFill>
                  <a:srgbClr val="FFFF00"/>
                </a:solidFill>
              </a:rPr>
              <a:t>Usually this is movement from a rural part of a country to an urban part of a country – in a different region. This can also be seen as a move from one area to another country – region, larger move.</a:t>
            </a:r>
          </a:p>
          <a:p>
            <a:r>
              <a:rPr lang="en-US" sz="3200" dirty="0">
                <a:solidFill>
                  <a:schemeClr val="bg1"/>
                </a:solidFill>
              </a:rPr>
              <a:t>Intr</a:t>
            </a:r>
            <a:r>
              <a:rPr lang="en-US" sz="3200" b="1" u="sng" dirty="0">
                <a:solidFill>
                  <a:schemeClr val="bg1"/>
                </a:solidFill>
              </a:rPr>
              <a:t>a</a:t>
            </a:r>
            <a:r>
              <a:rPr lang="en-US" sz="3200" dirty="0">
                <a:solidFill>
                  <a:schemeClr val="bg1"/>
                </a:solidFill>
              </a:rPr>
              <a:t>regional migration is </a:t>
            </a:r>
            <a:r>
              <a:rPr lang="en-US" sz="3200" dirty="0">
                <a:solidFill>
                  <a:srgbClr val="00B0F0"/>
                </a:solidFill>
              </a:rPr>
              <a:t>permanent movement within one region of a country.  </a:t>
            </a:r>
            <a:r>
              <a:rPr lang="en-US" sz="3200" dirty="0">
                <a:solidFill>
                  <a:srgbClr val="FFFF00"/>
                </a:solidFill>
              </a:rPr>
              <a:t>Here’s the confusing part, this is ALSO usually from a rural area to an urban one, but this is usually a shorter move. </a:t>
            </a:r>
            <a:endParaRPr lang="en-US" sz="2800" dirty="0">
              <a:solidFill>
                <a:srgbClr val="FFFF00"/>
              </a:solidFill>
            </a:endParaRPr>
          </a:p>
          <a:p>
            <a:endParaRPr lang="en-US" sz="2400" dirty="0">
              <a:solidFill>
                <a:srgbClr val="00B0F0"/>
              </a:solidFill>
            </a:endParaRPr>
          </a:p>
          <a:p>
            <a:endParaRPr lang="en-US" sz="2400" dirty="0">
              <a:solidFill>
                <a:srgbClr val="00B0F0"/>
              </a:solidFill>
            </a:endParaRPr>
          </a:p>
        </p:txBody>
      </p:sp>
    </p:spTree>
    <p:extLst>
      <p:ext uri="{BB962C8B-B14F-4D97-AF65-F5344CB8AC3E}">
        <p14:creationId xmlns:p14="http://schemas.microsoft.com/office/powerpoint/2010/main" val="37262957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t="7619" b="31640"/>
          <a:stretch/>
        </p:blipFill>
        <p:spPr>
          <a:xfrm>
            <a:off x="195943" y="1463620"/>
            <a:ext cx="8838337" cy="4026353"/>
          </a:xfrm>
          <a:prstGeom prst="rect">
            <a:avLst/>
          </a:prstGeom>
        </p:spPr>
      </p:pic>
    </p:spTree>
    <p:extLst>
      <p:ext uri="{BB962C8B-B14F-4D97-AF65-F5344CB8AC3E}">
        <p14:creationId xmlns:p14="http://schemas.microsoft.com/office/powerpoint/2010/main" val="7542958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2778" t="4868" r="12916" b="20212"/>
          <a:stretch/>
        </p:blipFill>
        <p:spPr>
          <a:xfrm>
            <a:off x="506709" y="365126"/>
            <a:ext cx="8130581" cy="6148412"/>
          </a:xfrm>
          <a:prstGeom prst="rect">
            <a:avLst/>
          </a:prstGeom>
        </p:spPr>
      </p:pic>
    </p:spTree>
    <p:extLst>
      <p:ext uri="{BB962C8B-B14F-4D97-AF65-F5344CB8AC3E}">
        <p14:creationId xmlns:p14="http://schemas.microsoft.com/office/powerpoint/2010/main" val="34313380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480"/>
            <a:ext cx="7886700" cy="1325563"/>
          </a:xfrm>
        </p:spPr>
        <p:txBody>
          <a:bodyPr>
            <a:normAutofit/>
          </a:bodyPr>
          <a:lstStyle/>
          <a:p>
            <a:r>
              <a:rPr lang="en-US" sz="3600" dirty="0" err="1">
                <a:solidFill>
                  <a:schemeClr val="bg1"/>
                </a:solidFill>
                <a:latin typeface="Aharoni" panose="02010803020104030203" pitchFamily="2" charset="-79"/>
                <a:cs typeface="Aharoni" panose="02010803020104030203" pitchFamily="2" charset="-79"/>
              </a:rPr>
              <a:t>Zelinsky’s</a:t>
            </a:r>
            <a:r>
              <a:rPr lang="en-US" sz="3600" dirty="0">
                <a:solidFill>
                  <a:schemeClr val="bg1"/>
                </a:solidFill>
                <a:latin typeface="Aharoni" panose="02010803020104030203" pitchFamily="2" charset="-79"/>
                <a:cs typeface="Aharoni" panose="02010803020104030203" pitchFamily="2" charset="-79"/>
              </a:rPr>
              <a:t> Migration Transition</a:t>
            </a:r>
          </a:p>
        </p:txBody>
      </p:sp>
      <p:sp>
        <p:nvSpPr>
          <p:cNvPr id="3" name="Content Placeholder 2"/>
          <p:cNvSpPr>
            <a:spLocks noGrp="1"/>
          </p:cNvSpPr>
          <p:nvPr>
            <p:ph idx="1"/>
          </p:nvPr>
        </p:nvSpPr>
        <p:spPr>
          <a:xfrm>
            <a:off x="628650" y="1066800"/>
            <a:ext cx="7886700" cy="5410200"/>
          </a:xfrm>
        </p:spPr>
        <p:txBody>
          <a:bodyPr>
            <a:normAutofit/>
          </a:bodyPr>
          <a:lstStyle/>
          <a:p>
            <a:r>
              <a:rPr lang="en-US" sz="2400" dirty="0">
                <a:solidFill>
                  <a:schemeClr val="bg1"/>
                </a:solidFill>
              </a:rPr>
              <a:t>Wilber Belinsky is a geographer. </a:t>
            </a:r>
          </a:p>
          <a:p>
            <a:r>
              <a:rPr lang="en-US" sz="2400" dirty="0">
                <a:solidFill>
                  <a:srgbClr val="00B0F0"/>
                </a:solidFill>
              </a:rPr>
              <a:t>His model shows migration tends to follow demographic transition stages.</a:t>
            </a:r>
          </a:p>
          <a:p>
            <a:r>
              <a:rPr lang="en-US" sz="2400" dirty="0">
                <a:solidFill>
                  <a:schemeClr val="bg1"/>
                </a:solidFill>
              </a:rPr>
              <a:t>Transition </a:t>
            </a:r>
            <a:r>
              <a:rPr lang="en-US" sz="2400" b="1" dirty="0">
                <a:solidFill>
                  <a:schemeClr val="bg1"/>
                </a:solidFill>
              </a:rPr>
              <a:t>or change</a:t>
            </a:r>
            <a:r>
              <a:rPr lang="en-US" sz="2400" dirty="0">
                <a:solidFill>
                  <a:schemeClr val="bg1"/>
                </a:solidFill>
              </a:rPr>
              <a:t> happens in the migration pattern in society when industrialization, population growth, social or economic changes occur.</a:t>
            </a:r>
          </a:p>
          <a:p>
            <a:r>
              <a:rPr lang="en-US" sz="2400" dirty="0">
                <a:solidFill>
                  <a:srgbClr val="FFFF00"/>
                </a:solidFill>
              </a:rPr>
              <a:t>The migration transition is a change in the migration pattern in a society that results from the social and economic changes that also produce the demographic transition. Thus, people become increasingly mobile as industrialization develops. More international migration is seen in stage 2 as migrants search for more space and opportunities already in stages 3 and 4. Stage 4 countries show less emigration and more internal migration</a:t>
            </a:r>
            <a:endParaRPr lang="en-US" sz="2400" dirty="0">
              <a:solidFill>
                <a:srgbClr val="00B0F0"/>
              </a:solidFill>
            </a:endParaRPr>
          </a:p>
          <a:p>
            <a:endParaRPr lang="en-US" sz="2400" dirty="0">
              <a:solidFill>
                <a:srgbClr val="00B0F0"/>
              </a:solidFill>
            </a:endParaRPr>
          </a:p>
        </p:txBody>
      </p:sp>
    </p:spTree>
    <p:extLst>
      <p:ext uri="{BB962C8B-B14F-4D97-AF65-F5344CB8AC3E}">
        <p14:creationId xmlns:p14="http://schemas.microsoft.com/office/powerpoint/2010/main" val="6497477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992" y="1464340"/>
            <a:ext cx="7887177" cy="3331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http://ts3.mm.bing.net/th?id=H.4699099119879638&amp;w=254&amp;h=180&amp;c=7&amp;rs=1&amp;pid=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89" y="4311851"/>
            <a:ext cx="2216613" cy="1178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95786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890" y="152400"/>
            <a:ext cx="7886700" cy="1325563"/>
          </a:xfrm>
        </p:spPr>
        <p:txBody>
          <a:bodyPr>
            <a:normAutofit/>
          </a:bodyPr>
          <a:lstStyle/>
          <a:p>
            <a:r>
              <a:rPr lang="en-US" sz="3600" dirty="0" err="1">
                <a:solidFill>
                  <a:schemeClr val="bg1"/>
                </a:solidFill>
                <a:latin typeface="Aharoni" panose="02010803020104030203" pitchFamily="2" charset="-79"/>
                <a:cs typeface="Aharoni" panose="02010803020104030203" pitchFamily="2" charset="-79"/>
              </a:rPr>
              <a:t>Ravenstein’s</a:t>
            </a:r>
            <a:r>
              <a:rPr lang="en-US" sz="3600" dirty="0">
                <a:solidFill>
                  <a:schemeClr val="bg1"/>
                </a:solidFill>
                <a:latin typeface="Aharoni" panose="02010803020104030203" pitchFamily="2" charset="-79"/>
                <a:cs typeface="Aharoni" panose="02010803020104030203" pitchFamily="2" charset="-79"/>
              </a:rPr>
              <a:t> Migration Principles</a:t>
            </a:r>
          </a:p>
        </p:txBody>
      </p:sp>
      <p:sp>
        <p:nvSpPr>
          <p:cNvPr id="3" name="Content Placeholder 2"/>
          <p:cNvSpPr>
            <a:spLocks noGrp="1"/>
          </p:cNvSpPr>
          <p:nvPr>
            <p:ph idx="1"/>
          </p:nvPr>
        </p:nvSpPr>
        <p:spPr>
          <a:xfrm>
            <a:off x="628650" y="1295400"/>
            <a:ext cx="5090037" cy="5257800"/>
          </a:xfrm>
        </p:spPr>
        <p:txBody>
          <a:bodyPr>
            <a:normAutofit/>
          </a:bodyPr>
          <a:lstStyle/>
          <a:p>
            <a:r>
              <a:rPr lang="en-US" sz="3200" dirty="0">
                <a:solidFill>
                  <a:schemeClr val="bg1"/>
                </a:solidFill>
              </a:rPr>
              <a:t>England’s 19th Century (1800’s) geographer George </a:t>
            </a:r>
            <a:r>
              <a:rPr lang="en-US" sz="3200" dirty="0" err="1">
                <a:solidFill>
                  <a:schemeClr val="bg1"/>
                </a:solidFill>
              </a:rPr>
              <a:t>Ravenstein’s</a:t>
            </a:r>
            <a:r>
              <a:rPr lang="en-US" sz="3200" dirty="0">
                <a:solidFill>
                  <a:schemeClr val="bg1"/>
                </a:solidFill>
              </a:rPr>
              <a:t> “laws” are the basis for contemporary migration study.  </a:t>
            </a:r>
          </a:p>
          <a:p>
            <a:endParaRPr lang="en-US" sz="3200" dirty="0">
              <a:solidFill>
                <a:schemeClr val="bg1"/>
              </a:solidFill>
            </a:endParaRPr>
          </a:p>
          <a:p>
            <a:r>
              <a:rPr lang="en-US" sz="3200" dirty="0">
                <a:solidFill>
                  <a:schemeClr val="bg1"/>
                </a:solidFill>
              </a:rPr>
              <a:t>The “laws” are organized in your text into 3 groups that help us understand where and why migration occurs.</a:t>
            </a:r>
          </a:p>
          <a:p>
            <a:endParaRPr lang="en-US" sz="2400" dirty="0">
              <a:solidFill>
                <a:srgbClr val="00B0F0"/>
              </a:solidFill>
            </a:endParaRPr>
          </a:p>
          <a:p>
            <a:endParaRPr lang="en-US" sz="2400" dirty="0">
              <a:solidFill>
                <a:srgbClr val="00B0F0"/>
              </a:solidFill>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6255" y="1916206"/>
            <a:ext cx="2941202" cy="3812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91119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890" y="0"/>
            <a:ext cx="7886700" cy="1325563"/>
          </a:xfrm>
        </p:spPr>
        <p:txBody>
          <a:bodyPr>
            <a:normAutofit/>
          </a:bodyPr>
          <a:lstStyle/>
          <a:p>
            <a:r>
              <a:rPr lang="en-US" sz="3600" dirty="0" err="1">
                <a:solidFill>
                  <a:schemeClr val="bg1"/>
                </a:solidFill>
                <a:latin typeface="Aharoni" panose="02010803020104030203" pitchFamily="2" charset="-79"/>
                <a:cs typeface="Aharoni" panose="02010803020104030203" pitchFamily="2" charset="-79"/>
              </a:rPr>
              <a:t>Ravenstein’s</a:t>
            </a:r>
            <a:r>
              <a:rPr lang="en-US" sz="3600" dirty="0">
                <a:solidFill>
                  <a:schemeClr val="bg1"/>
                </a:solidFill>
                <a:latin typeface="Aharoni" panose="02010803020104030203" pitchFamily="2" charset="-79"/>
                <a:cs typeface="Aharoni" panose="02010803020104030203" pitchFamily="2" charset="-79"/>
              </a:rPr>
              <a:t> Migration Principles</a:t>
            </a:r>
          </a:p>
        </p:txBody>
      </p:sp>
      <p:sp>
        <p:nvSpPr>
          <p:cNvPr id="3" name="Content Placeholder 2"/>
          <p:cNvSpPr>
            <a:spLocks noGrp="1"/>
          </p:cNvSpPr>
          <p:nvPr>
            <p:ph idx="1"/>
          </p:nvPr>
        </p:nvSpPr>
        <p:spPr>
          <a:xfrm>
            <a:off x="628650" y="1066800"/>
            <a:ext cx="7886700" cy="4661647"/>
          </a:xfrm>
        </p:spPr>
        <p:txBody>
          <a:bodyPr>
            <a:normAutofit/>
          </a:bodyPr>
          <a:lstStyle/>
          <a:p>
            <a:endParaRPr lang="en-US" sz="3200" b="1" dirty="0">
              <a:solidFill>
                <a:schemeClr val="bg1"/>
              </a:solidFill>
            </a:endParaRPr>
          </a:p>
          <a:p>
            <a:r>
              <a:rPr lang="en-US" sz="3200" b="1" dirty="0">
                <a:solidFill>
                  <a:schemeClr val="bg1"/>
                </a:solidFill>
              </a:rPr>
              <a:t>Distance Migrants Move!</a:t>
            </a:r>
          </a:p>
          <a:p>
            <a:pPr marL="385763" indent="-385763">
              <a:buFont typeface="+mj-lt"/>
              <a:buAutoNum type="arabicPeriod"/>
            </a:pPr>
            <a:r>
              <a:rPr lang="en-US" sz="3200" dirty="0">
                <a:solidFill>
                  <a:srgbClr val="FFFF00"/>
                </a:solidFill>
              </a:rPr>
              <a:t>Majority of migrants travel short distances</a:t>
            </a:r>
          </a:p>
          <a:p>
            <a:pPr marL="342900" lvl="1" indent="0">
              <a:buNone/>
            </a:pPr>
            <a:r>
              <a:rPr lang="en-US" sz="2400" dirty="0">
                <a:solidFill>
                  <a:schemeClr val="bg1"/>
                </a:solidFill>
              </a:rPr>
              <a:t>-- There is a </a:t>
            </a:r>
            <a:r>
              <a:rPr lang="en-US" sz="2400" dirty="0" err="1">
                <a:solidFill>
                  <a:schemeClr val="bg1"/>
                </a:solidFill>
              </a:rPr>
              <a:t>migrational</a:t>
            </a:r>
            <a:r>
              <a:rPr lang="en-US" sz="2400" dirty="0">
                <a:solidFill>
                  <a:schemeClr val="bg1"/>
                </a:solidFill>
              </a:rPr>
              <a:t> gravitational pull. </a:t>
            </a:r>
          </a:p>
          <a:p>
            <a:pPr marL="342900" lvl="1" indent="0">
              <a:buNone/>
            </a:pPr>
            <a:r>
              <a:rPr lang="en-US" sz="2400" dirty="0">
                <a:solidFill>
                  <a:schemeClr val="bg1"/>
                </a:solidFill>
              </a:rPr>
              <a:t>-- Bigger cities pull more, but shorter distances are more attainable.</a:t>
            </a:r>
          </a:p>
          <a:p>
            <a:pPr marL="342900" lvl="1" indent="0">
              <a:buNone/>
            </a:pPr>
            <a:endParaRPr lang="en-US" sz="2400" dirty="0">
              <a:solidFill>
                <a:schemeClr val="bg1"/>
              </a:solidFill>
            </a:endParaRPr>
          </a:p>
          <a:p>
            <a:pPr marL="0" indent="0">
              <a:buNone/>
            </a:pPr>
            <a:r>
              <a:rPr lang="en-US" sz="3200" dirty="0">
                <a:solidFill>
                  <a:srgbClr val="FFFF00"/>
                </a:solidFill>
              </a:rPr>
              <a:t>2. Migration occurs over a series of steps.</a:t>
            </a:r>
          </a:p>
          <a:p>
            <a:pPr marL="342900" lvl="1" indent="0">
              <a:buNone/>
            </a:pPr>
            <a:r>
              <a:rPr lang="en-US" sz="2400" dirty="0">
                <a:solidFill>
                  <a:schemeClr val="bg1"/>
                </a:solidFill>
              </a:rPr>
              <a:t>-- Step Migration: long distance goal in mind and achieves it in small steps.</a:t>
            </a:r>
          </a:p>
          <a:p>
            <a:pPr marL="0" indent="0">
              <a:buNone/>
            </a:pPr>
            <a:endParaRPr lang="en-US" sz="3200" dirty="0">
              <a:solidFill>
                <a:srgbClr val="00B0F0"/>
              </a:solidFill>
            </a:endParaRPr>
          </a:p>
        </p:txBody>
      </p:sp>
    </p:spTree>
    <p:extLst>
      <p:ext uri="{BB962C8B-B14F-4D97-AF65-F5344CB8AC3E}">
        <p14:creationId xmlns:p14="http://schemas.microsoft.com/office/powerpoint/2010/main" val="10476394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7886700" cy="1325563"/>
          </a:xfrm>
        </p:spPr>
        <p:txBody>
          <a:bodyPr>
            <a:normAutofit/>
          </a:bodyPr>
          <a:lstStyle/>
          <a:p>
            <a:r>
              <a:rPr lang="en-US" sz="3600" dirty="0" err="1">
                <a:solidFill>
                  <a:schemeClr val="bg1"/>
                </a:solidFill>
                <a:latin typeface="Aharoni" panose="02010803020104030203" pitchFamily="2" charset="-79"/>
                <a:cs typeface="Aharoni" panose="02010803020104030203" pitchFamily="2" charset="-79"/>
              </a:rPr>
              <a:t>Ravenstein’s</a:t>
            </a:r>
            <a:r>
              <a:rPr lang="en-US" sz="3600" dirty="0">
                <a:solidFill>
                  <a:schemeClr val="bg1"/>
                </a:solidFill>
                <a:latin typeface="Aharoni" panose="02010803020104030203" pitchFamily="2" charset="-79"/>
                <a:cs typeface="Aharoni" panose="02010803020104030203" pitchFamily="2" charset="-79"/>
              </a:rPr>
              <a:t> Migration Principles</a:t>
            </a:r>
          </a:p>
        </p:txBody>
      </p:sp>
      <p:sp>
        <p:nvSpPr>
          <p:cNvPr id="3" name="Content Placeholder 2"/>
          <p:cNvSpPr>
            <a:spLocks noGrp="1"/>
          </p:cNvSpPr>
          <p:nvPr>
            <p:ph idx="1"/>
          </p:nvPr>
        </p:nvSpPr>
        <p:spPr>
          <a:xfrm>
            <a:off x="628650" y="1066800"/>
            <a:ext cx="7886700" cy="5410200"/>
          </a:xfrm>
        </p:spPr>
        <p:txBody>
          <a:bodyPr>
            <a:normAutofit/>
          </a:bodyPr>
          <a:lstStyle/>
          <a:p>
            <a:endParaRPr lang="en-US" sz="3200" b="1" dirty="0">
              <a:solidFill>
                <a:schemeClr val="bg1"/>
              </a:solidFill>
            </a:endParaRPr>
          </a:p>
          <a:p>
            <a:r>
              <a:rPr lang="en-US" sz="3200" b="1" dirty="0">
                <a:solidFill>
                  <a:schemeClr val="bg1"/>
                </a:solidFill>
              </a:rPr>
              <a:t>Distance Migrants Move!</a:t>
            </a:r>
          </a:p>
          <a:p>
            <a:pPr marL="385763" indent="-385763">
              <a:buFont typeface="+mj-lt"/>
              <a:buAutoNum type="arabicPeriod" startAt="3"/>
            </a:pPr>
            <a:r>
              <a:rPr lang="en-US" sz="3200" dirty="0">
                <a:solidFill>
                  <a:srgbClr val="FFFF00"/>
                </a:solidFill>
              </a:rPr>
              <a:t>Migrants traveling long way move to larger cities rather than smaller.- economic opportunity. </a:t>
            </a:r>
          </a:p>
          <a:p>
            <a:pPr marL="553641" indent="-166688">
              <a:buNone/>
            </a:pPr>
            <a:r>
              <a:rPr lang="en-US" sz="2400" dirty="0">
                <a:solidFill>
                  <a:schemeClr val="bg1"/>
                </a:solidFill>
              </a:rPr>
              <a:t>-- Research done in 1800’s w/ </a:t>
            </a:r>
            <a:r>
              <a:rPr lang="en-US" sz="2400" dirty="0" err="1">
                <a:solidFill>
                  <a:schemeClr val="bg1"/>
                </a:solidFill>
              </a:rPr>
              <a:t>Eng</a:t>
            </a:r>
            <a:r>
              <a:rPr lang="en-US" sz="2400" dirty="0">
                <a:solidFill>
                  <a:schemeClr val="bg1"/>
                </a:solidFill>
              </a:rPr>
              <a:t> in Ind. Rev pulling  people to mega cities (London/Manchester).</a:t>
            </a:r>
          </a:p>
          <a:p>
            <a:pPr marL="385763" indent="-385763">
              <a:buFont typeface="+mj-lt"/>
              <a:buAutoNum type="arabicPeriod" startAt="4"/>
            </a:pPr>
            <a:r>
              <a:rPr lang="en-US" sz="3200" dirty="0">
                <a:solidFill>
                  <a:srgbClr val="FFFF00"/>
                </a:solidFill>
              </a:rPr>
              <a:t>Rural residents more likely to migrate than urban.</a:t>
            </a:r>
          </a:p>
          <a:p>
            <a:pPr marL="520304" lvl="1" indent="-132160">
              <a:buNone/>
            </a:pPr>
            <a:r>
              <a:rPr lang="en-US" sz="2400" dirty="0">
                <a:solidFill>
                  <a:schemeClr val="bg1"/>
                </a:solidFill>
              </a:rPr>
              <a:t>--Areas then and today in places like China, however, in USA city dwellers are leaving crowded urban and moving to suburbs/rural.</a:t>
            </a:r>
          </a:p>
          <a:p>
            <a:pPr marL="0" indent="0">
              <a:buNone/>
            </a:pPr>
            <a:endParaRPr lang="en-US" sz="3200" dirty="0">
              <a:solidFill>
                <a:schemeClr val="bg1"/>
              </a:solidFill>
            </a:endParaRPr>
          </a:p>
        </p:txBody>
      </p:sp>
    </p:spTree>
    <p:extLst>
      <p:ext uri="{BB962C8B-B14F-4D97-AF65-F5344CB8AC3E}">
        <p14:creationId xmlns:p14="http://schemas.microsoft.com/office/powerpoint/2010/main" val="31454687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29099" y="978757"/>
            <a:ext cx="8242505" cy="4843054"/>
          </a:xfrm>
          <a:prstGeom prst="rect">
            <a:avLst/>
          </a:prstGeom>
        </p:spPr>
      </p:pic>
    </p:spTree>
    <p:extLst>
      <p:ext uri="{BB962C8B-B14F-4D97-AF65-F5344CB8AC3E}">
        <p14:creationId xmlns:p14="http://schemas.microsoft.com/office/powerpoint/2010/main" val="19227272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810"/>
            <a:ext cx="7886700" cy="1325563"/>
          </a:xfrm>
        </p:spPr>
        <p:txBody>
          <a:bodyPr>
            <a:normAutofit/>
          </a:bodyPr>
          <a:lstStyle/>
          <a:p>
            <a:r>
              <a:rPr lang="en-US" sz="3600" dirty="0" err="1">
                <a:solidFill>
                  <a:schemeClr val="bg1"/>
                </a:solidFill>
                <a:latin typeface="Aharoni" panose="02010803020104030203" pitchFamily="2" charset="-79"/>
                <a:cs typeface="Aharoni" panose="02010803020104030203" pitchFamily="2" charset="-79"/>
              </a:rPr>
              <a:t>Ravenstein’s</a:t>
            </a:r>
            <a:r>
              <a:rPr lang="en-US" sz="3600" dirty="0">
                <a:solidFill>
                  <a:schemeClr val="bg1"/>
                </a:solidFill>
                <a:latin typeface="Aharoni" panose="02010803020104030203" pitchFamily="2" charset="-79"/>
                <a:cs typeface="Aharoni" panose="02010803020104030203" pitchFamily="2" charset="-79"/>
              </a:rPr>
              <a:t> Migration Principles</a:t>
            </a:r>
          </a:p>
        </p:txBody>
      </p:sp>
      <p:sp>
        <p:nvSpPr>
          <p:cNvPr id="3" name="Content Placeholder 2"/>
          <p:cNvSpPr>
            <a:spLocks noGrp="1"/>
          </p:cNvSpPr>
          <p:nvPr>
            <p:ph idx="1"/>
          </p:nvPr>
        </p:nvSpPr>
        <p:spPr>
          <a:xfrm>
            <a:off x="628650" y="1066800"/>
            <a:ext cx="7886700" cy="5334000"/>
          </a:xfrm>
        </p:spPr>
        <p:txBody>
          <a:bodyPr>
            <a:normAutofit/>
          </a:bodyPr>
          <a:lstStyle/>
          <a:p>
            <a:endParaRPr lang="en-US" sz="3200" b="1" dirty="0">
              <a:solidFill>
                <a:schemeClr val="bg1"/>
              </a:solidFill>
            </a:endParaRPr>
          </a:p>
          <a:p>
            <a:r>
              <a:rPr lang="en-US" sz="3200" b="1" dirty="0">
                <a:solidFill>
                  <a:schemeClr val="bg1"/>
                </a:solidFill>
              </a:rPr>
              <a:t>Reasons Migrants Move!</a:t>
            </a:r>
          </a:p>
          <a:p>
            <a:pPr marL="385763" indent="-385763">
              <a:buFont typeface="+mj-lt"/>
              <a:buAutoNum type="arabicPeriod" startAt="5"/>
            </a:pPr>
            <a:r>
              <a:rPr lang="en-US" sz="3200" dirty="0">
                <a:solidFill>
                  <a:srgbClr val="FFFF00"/>
                </a:solidFill>
              </a:rPr>
              <a:t>Every migration stream creates a counter-stream.</a:t>
            </a:r>
          </a:p>
          <a:p>
            <a:pPr marL="520304" lvl="1" indent="-177404">
              <a:buNone/>
            </a:pPr>
            <a:r>
              <a:rPr lang="en-US" sz="2400" dirty="0">
                <a:solidFill>
                  <a:schemeClr val="bg1"/>
                </a:solidFill>
              </a:rPr>
              <a:t>-- Movement one direction creates another one the opposite direction- not always same volume.</a:t>
            </a:r>
          </a:p>
          <a:p>
            <a:pPr marL="342900" lvl="1" indent="0">
              <a:buNone/>
            </a:pPr>
            <a:endParaRPr lang="en-US" sz="2400" dirty="0">
              <a:solidFill>
                <a:schemeClr val="bg1"/>
              </a:solidFill>
            </a:endParaRPr>
          </a:p>
          <a:p>
            <a:pPr marL="385763" indent="-385763">
              <a:buFont typeface="+mj-lt"/>
              <a:buAutoNum type="arabicPeriod" startAt="6"/>
            </a:pPr>
            <a:r>
              <a:rPr lang="en-US" sz="3200" dirty="0">
                <a:solidFill>
                  <a:srgbClr val="FFFF00"/>
                </a:solidFill>
              </a:rPr>
              <a:t>Families are less likely to migrate across national borders than young adults.</a:t>
            </a:r>
          </a:p>
          <a:p>
            <a:pPr marL="342900" lvl="1" indent="0">
              <a:buNone/>
            </a:pPr>
            <a:r>
              <a:rPr lang="en-US" sz="2400" dirty="0">
                <a:solidFill>
                  <a:schemeClr val="bg1"/>
                </a:solidFill>
              </a:rPr>
              <a:t>-- Easier for single people to migrate.</a:t>
            </a:r>
          </a:p>
          <a:p>
            <a:pPr marL="0" indent="0">
              <a:buNone/>
            </a:pPr>
            <a:endParaRPr lang="en-US" sz="2400" dirty="0">
              <a:solidFill>
                <a:srgbClr val="00B0F0"/>
              </a:solidFill>
            </a:endParaRPr>
          </a:p>
        </p:txBody>
      </p:sp>
    </p:spTree>
    <p:extLst>
      <p:ext uri="{BB962C8B-B14F-4D97-AF65-F5344CB8AC3E}">
        <p14:creationId xmlns:p14="http://schemas.microsoft.com/office/powerpoint/2010/main" val="2417193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8" y="0"/>
            <a:ext cx="9144000" cy="914400"/>
          </a:xfrm>
        </p:spPr>
        <p:txBody>
          <a:bodyPr/>
          <a:lstStyle/>
          <a:p>
            <a:r>
              <a:rPr lang="en-US" b="1" dirty="0">
                <a:solidFill>
                  <a:srgbClr val="FFFF00"/>
                </a:solidFill>
                <a:latin typeface="Berlin Sans FB Demi" panose="020E0802020502020306" pitchFamily="34" charset="0"/>
              </a:rPr>
              <a:t>Malthusian Theory</a:t>
            </a:r>
            <a:endParaRPr lang="en-US" dirty="0">
              <a:latin typeface="Berlin Sans FB Demi" panose="020E0802020502020306" pitchFamily="34" charset="0"/>
            </a:endParaRPr>
          </a:p>
        </p:txBody>
      </p:sp>
      <p:sp>
        <p:nvSpPr>
          <p:cNvPr id="3" name="Content Placeholder 2"/>
          <p:cNvSpPr>
            <a:spLocks noGrp="1"/>
          </p:cNvSpPr>
          <p:nvPr>
            <p:ph idx="1"/>
          </p:nvPr>
        </p:nvSpPr>
        <p:spPr>
          <a:xfrm>
            <a:off x="2628" y="762000"/>
            <a:ext cx="9144000" cy="5943600"/>
          </a:xfrm>
        </p:spPr>
        <p:txBody>
          <a:bodyPr>
            <a:noAutofit/>
          </a:bodyPr>
          <a:lstStyle/>
          <a:p>
            <a:pPr lvl="0"/>
            <a:r>
              <a:rPr lang="en-US" dirty="0">
                <a:latin typeface="Cambria" panose="02040503050406030204" pitchFamily="18" charset="0"/>
              </a:rPr>
              <a:t>Thomas Malthus was a British economist English </a:t>
            </a:r>
            <a:r>
              <a:rPr lang="en-GB" dirty="0">
                <a:latin typeface="Cambria" panose="02040503050406030204" pitchFamily="18" charset="0"/>
              </a:rPr>
              <a:t>professor of history and political economy </a:t>
            </a:r>
            <a:endParaRPr lang="en-US" dirty="0">
              <a:latin typeface="Cambria" panose="02040503050406030204" pitchFamily="18" charset="0"/>
            </a:endParaRPr>
          </a:p>
          <a:p>
            <a:pPr lvl="0"/>
            <a:r>
              <a:rPr lang="en-US" dirty="0">
                <a:latin typeface="Cambria" panose="02040503050406030204" pitchFamily="18" charset="0"/>
              </a:rPr>
              <a:t>Known for his 1798 writing, </a:t>
            </a:r>
            <a:r>
              <a:rPr lang="en-US" i="1" u="sng" dirty="0">
                <a:latin typeface="Cambria" panose="02040503050406030204" pitchFamily="18" charset="0"/>
              </a:rPr>
              <a:t>An Essay on the Principle of Population,</a:t>
            </a:r>
            <a:r>
              <a:rPr lang="en-US" dirty="0">
                <a:latin typeface="Cambria" panose="02040503050406030204" pitchFamily="18" charset="0"/>
              </a:rPr>
              <a:t> which explained his theory about </a:t>
            </a:r>
            <a:r>
              <a:rPr lang="en-US" b="1" dirty="0">
                <a:solidFill>
                  <a:srgbClr val="FFFF00"/>
                </a:solidFill>
                <a:latin typeface="Cambria" panose="02040503050406030204" pitchFamily="18" charset="0"/>
              </a:rPr>
              <a:t>overpopulation and population increase</a:t>
            </a:r>
          </a:p>
          <a:p>
            <a:pPr lvl="0"/>
            <a:r>
              <a:rPr lang="en-US" dirty="0">
                <a:latin typeface="Cambria" panose="02040503050406030204" pitchFamily="18" charset="0"/>
              </a:rPr>
              <a:t>Malthusian Theory</a:t>
            </a:r>
          </a:p>
          <a:p>
            <a:pPr lvl="1"/>
            <a:r>
              <a:rPr lang="en-US" sz="3200" dirty="0">
                <a:latin typeface="Cambria" panose="02040503050406030204" pitchFamily="18" charset="0"/>
              </a:rPr>
              <a:t>As humans reproduce, the population increases exponentially (1, 2, 4, 16, 32, 64, 128, 256, etc.)</a:t>
            </a:r>
          </a:p>
          <a:p>
            <a:pPr lvl="1"/>
            <a:r>
              <a:rPr lang="en-US" sz="3200" dirty="0">
                <a:latin typeface="Cambria" panose="02040503050406030204" pitchFamily="18" charset="0"/>
              </a:rPr>
              <a:t>However, the food supply only increases arithmetically (1, 2, 3, 4, 5, 6, 7, 8, etc.).</a:t>
            </a:r>
          </a:p>
        </p:txBody>
      </p:sp>
    </p:spTree>
    <p:extLst>
      <p:ext uri="{BB962C8B-B14F-4D97-AF65-F5344CB8AC3E}">
        <p14:creationId xmlns:p14="http://schemas.microsoft.com/office/powerpoint/2010/main" val="19042285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 y="0"/>
            <a:ext cx="7886700" cy="1325563"/>
          </a:xfrm>
        </p:spPr>
        <p:txBody>
          <a:bodyPr>
            <a:normAutofit/>
          </a:bodyPr>
          <a:lstStyle/>
          <a:p>
            <a:r>
              <a:rPr lang="en-US" sz="3600" dirty="0" err="1">
                <a:solidFill>
                  <a:schemeClr val="bg1"/>
                </a:solidFill>
                <a:latin typeface="Aharoni" panose="02010803020104030203" pitchFamily="2" charset="-79"/>
                <a:cs typeface="Aharoni" panose="02010803020104030203" pitchFamily="2" charset="-79"/>
              </a:rPr>
              <a:t>Ravenstein’s</a:t>
            </a:r>
            <a:r>
              <a:rPr lang="en-US" sz="3600" dirty="0">
                <a:solidFill>
                  <a:schemeClr val="bg1"/>
                </a:solidFill>
                <a:latin typeface="Aharoni" panose="02010803020104030203" pitchFamily="2" charset="-79"/>
                <a:cs typeface="Aharoni" panose="02010803020104030203" pitchFamily="2" charset="-79"/>
              </a:rPr>
              <a:t> Migration Principles</a:t>
            </a:r>
          </a:p>
        </p:txBody>
      </p:sp>
      <p:sp>
        <p:nvSpPr>
          <p:cNvPr id="3" name="Content Placeholder 2"/>
          <p:cNvSpPr>
            <a:spLocks noGrp="1"/>
          </p:cNvSpPr>
          <p:nvPr>
            <p:ph idx="1"/>
          </p:nvPr>
        </p:nvSpPr>
        <p:spPr>
          <a:xfrm>
            <a:off x="651510" y="1066800"/>
            <a:ext cx="7886700" cy="5042647"/>
          </a:xfrm>
        </p:spPr>
        <p:txBody>
          <a:bodyPr>
            <a:normAutofit/>
          </a:bodyPr>
          <a:lstStyle/>
          <a:p>
            <a:endParaRPr lang="en-US" sz="3200" b="1" dirty="0">
              <a:solidFill>
                <a:schemeClr val="bg1"/>
              </a:solidFill>
            </a:endParaRPr>
          </a:p>
          <a:p>
            <a:r>
              <a:rPr lang="en-US" sz="3200" b="1" dirty="0">
                <a:solidFill>
                  <a:schemeClr val="bg1"/>
                </a:solidFill>
              </a:rPr>
              <a:t>Characteristics of Migrants!</a:t>
            </a:r>
          </a:p>
          <a:p>
            <a:pPr marL="385763" indent="-385763">
              <a:buFont typeface="+mj-lt"/>
              <a:buAutoNum type="arabicPeriod" startAt="7"/>
            </a:pPr>
            <a:r>
              <a:rPr lang="en-US" sz="3200" dirty="0">
                <a:solidFill>
                  <a:srgbClr val="FFFF00"/>
                </a:solidFill>
              </a:rPr>
              <a:t>Men migrate more than women.</a:t>
            </a:r>
          </a:p>
          <a:p>
            <a:pPr marL="520304" lvl="1" indent="-177404">
              <a:buNone/>
            </a:pPr>
            <a:r>
              <a:rPr lang="en-US" sz="2400" dirty="0">
                <a:solidFill>
                  <a:schemeClr val="bg1"/>
                </a:solidFill>
              </a:rPr>
              <a:t>--Why would this be?  </a:t>
            </a:r>
          </a:p>
          <a:p>
            <a:pPr marL="520304" lvl="1" indent="-177404">
              <a:buNone/>
            </a:pPr>
            <a:r>
              <a:rPr lang="en-US" sz="2400" dirty="0">
                <a:solidFill>
                  <a:schemeClr val="bg1"/>
                </a:solidFill>
              </a:rPr>
              <a:t>--How does this affect things? </a:t>
            </a:r>
          </a:p>
          <a:p>
            <a:pPr marL="520304" lvl="1" indent="-177404">
              <a:buNone/>
            </a:pPr>
            <a:r>
              <a:rPr lang="en-US" sz="2400" dirty="0">
                <a:solidFill>
                  <a:schemeClr val="bg1"/>
                </a:solidFill>
              </a:rPr>
              <a:t>--Is it short term or long term and how might cyclical migration negatively or positively affect?</a:t>
            </a:r>
          </a:p>
          <a:p>
            <a:pPr marL="342900" lvl="1" indent="0">
              <a:buNone/>
            </a:pPr>
            <a:endParaRPr lang="en-US" sz="2400" dirty="0">
              <a:solidFill>
                <a:schemeClr val="bg1"/>
              </a:solidFill>
            </a:endParaRPr>
          </a:p>
          <a:p>
            <a:pPr marL="385763" indent="-385763">
              <a:buFont typeface="+mj-lt"/>
              <a:buAutoNum type="arabicPeriod" startAt="8"/>
            </a:pPr>
            <a:r>
              <a:rPr lang="en-US" sz="3200" dirty="0">
                <a:solidFill>
                  <a:srgbClr val="FFFF00"/>
                </a:solidFill>
              </a:rPr>
              <a:t>Most migrants are YOUNG ADULT MALES.</a:t>
            </a:r>
          </a:p>
          <a:p>
            <a:pPr marL="342900" lvl="1" indent="0">
              <a:buNone/>
            </a:pPr>
            <a:r>
              <a:rPr lang="en-US" sz="2400" dirty="0">
                <a:solidFill>
                  <a:schemeClr val="bg1"/>
                </a:solidFill>
              </a:rPr>
              <a:t>-- Well, duh.</a:t>
            </a:r>
          </a:p>
          <a:p>
            <a:pPr marL="0" indent="0">
              <a:buNone/>
            </a:pPr>
            <a:endParaRPr lang="en-US" sz="2400" dirty="0">
              <a:solidFill>
                <a:srgbClr val="00B0F0"/>
              </a:solidFill>
            </a:endParaRPr>
          </a:p>
        </p:txBody>
      </p:sp>
    </p:spTree>
    <p:extLst>
      <p:ext uri="{BB962C8B-B14F-4D97-AF65-F5344CB8AC3E}">
        <p14:creationId xmlns:p14="http://schemas.microsoft.com/office/powerpoint/2010/main" val="31999738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normAutofit/>
          </a:bodyPr>
          <a:lstStyle/>
          <a:p>
            <a:r>
              <a:rPr lang="en-US" sz="3600" dirty="0" err="1">
                <a:solidFill>
                  <a:schemeClr val="bg1"/>
                </a:solidFill>
                <a:latin typeface="Aharoni" panose="02010803020104030203" pitchFamily="2" charset="-79"/>
                <a:cs typeface="Aharoni" panose="02010803020104030203" pitchFamily="2" charset="-79"/>
              </a:rPr>
              <a:t>Ravenstein’s</a:t>
            </a:r>
            <a:r>
              <a:rPr lang="en-US" sz="3600" dirty="0">
                <a:solidFill>
                  <a:schemeClr val="bg1"/>
                </a:solidFill>
                <a:latin typeface="Aharoni" panose="02010803020104030203" pitchFamily="2" charset="-79"/>
                <a:cs typeface="Aharoni" panose="02010803020104030203" pitchFamily="2" charset="-79"/>
              </a:rPr>
              <a:t> Migration Principles</a:t>
            </a:r>
          </a:p>
        </p:txBody>
      </p:sp>
      <p:sp>
        <p:nvSpPr>
          <p:cNvPr id="3" name="Content Placeholder 2"/>
          <p:cNvSpPr>
            <a:spLocks noGrp="1"/>
          </p:cNvSpPr>
          <p:nvPr>
            <p:ph idx="1"/>
          </p:nvPr>
        </p:nvSpPr>
        <p:spPr>
          <a:xfrm>
            <a:off x="628650" y="1143000"/>
            <a:ext cx="7886700" cy="5486400"/>
          </a:xfrm>
        </p:spPr>
        <p:txBody>
          <a:bodyPr>
            <a:normAutofit/>
          </a:bodyPr>
          <a:lstStyle/>
          <a:p>
            <a:endParaRPr lang="en-US" sz="2400" b="1" dirty="0">
              <a:solidFill>
                <a:schemeClr val="bg1"/>
              </a:solidFill>
            </a:endParaRPr>
          </a:p>
          <a:p>
            <a:pPr marL="400050" indent="-400050">
              <a:lnSpc>
                <a:spcPct val="150000"/>
              </a:lnSpc>
              <a:buNone/>
            </a:pPr>
            <a:r>
              <a:rPr lang="en-US" sz="2800" dirty="0">
                <a:solidFill>
                  <a:srgbClr val="32EE32"/>
                </a:solidFill>
              </a:rPr>
              <a:t>9. Cities grow more by migration than natural increase.</a:t>
            </a:r>
          </a:p>
          <a:p>
            <a:pPr marL="0" indent="0">
              <a:lnSpc>
                <a:spcPct val="150000"/>
              </a:lnSpc>
              <a:buNone/>
            </a:pPr>
            <a:r>
              <a:rPr lang="en-US" sz="2800" dirty="0">
                <a:solidFill>
                  <a:srgbClr val="32EE32"/>
                </a:solidFill>
              </a:rPr>
              <a:t>10. Migration increases with economic development.</a:t>
            </a:r>
          </a:p>
          <a:p>
            <a:pPr marL="0" indent="0">
              <a:lnSpc>
                <a:spcPct val="150000"/>
              </a:lnSpc>
              <a:buNone/>
            </a:pPr>
            <a:r>
              <a:rPr lang="en-US" sz="2800" dirty="0">
                <a:solidFill>
                  <a:srgbClr val="32EE32"/>
                </a:solidFill>
              </a:rPr>
              <a:t>11. Migration is mostly due to economic causes.</a:t>
            </a:r>
          </a:p>
          <a:p>
            <a:pPr marL="0" indent="0" algn="ctr">
              <a:buNone/>
            </a:pPr>
            <a:endParaRPr lang="en-US" sz="1600" dirty="0">
              <a:solidFill>
                <a:srgbClr val="FF0000"/>
              </a:solidFill>
            </a:endParaRPr>
          </a:p>
          <a:p>
            <a:pPr marL="0" indent="0" algn="ctr">
              <a:buNone/>
            </a:pPr>
            <a:r>
              <a:rPr lang="en-US" sz="2400" dirty="0">
                <a:solidFill>
                  <a:schemeClr val="bg1"/>
                </a:solidFill>
              </a:rPr>
              <a:t>OVERALL,</a:t>
            </a:r>
          </a:p>
          <a:p>
            <a:pPr marL="0" indent="0" algn="ctr">
              <a:buNone/>
            </a:pPr>
            <a:r>
              <a:rPr lang="en-US" sz="2400" dirty="0">
                <a:solidFill>
                  <a:schemeClr val="bg1"/>
                </a:solidFill>
              </a:rPr>
              <a:t>factors of </a:t>
            </a:r>
            <a:r>
              <a:rPr lang="en-US" sz="2400" i="1" dirty="0">
                <a:solidFill>
                  <a:schemeClr val="bg1"/>
                </a:solidFill>
              </a:rPr>
              <a:t>gender</a:t>
            </a:r>
            <a:r>
              <a:rPr lang="en-US" sz="2400" dirty="0">
                <a:solidFill>
                  <a:schemeClr val="bg1"/>
                </a:solidFill>
              </a:rPr>
              <a:t>, </a:t>
            </a:r>
            <a:r>
              <a:rPr lang="en-US" sz="2400" i="1" dirty="0">
                <a:solidFill>
                  <a:schemeClr val="bg1"/>
                </a:solidFill>
              </a:rPr>
              <a:t>age</a:t>
            </a:r>
            <a:r>
              <a:rPr lang="en-US" sz="2400" dirty="0">
                <a:solidFill>
                  <a:schemeClr val="bg1"/>
                </a:solidFill>
              </a:rPr>
              <a:t>, and </a:t>
            </a:r>
            <a:r>
              <a:rPr lang="en-US" sz="2400" i="1" dirty="0">
                <a:solidFill>
                  <a:schemeClr val="bg1"/>
                </a:solidFill>
              </a:rPr>
              <a:t>socio-economic level </a:t>
            </a:r>
            <a:r>
              <a:rPr lang="en-US" sz="2400" dirty="0">
                <a:solidFill>
                  <a:schemeClr val="bg1"/>
                </a:solidFill>
              </a:rPr>
              <a:t>influence a likelihood to migrate.</a:t>
            </a:r>
          </a:p>
        </p:txBody>
      </p:sp>
    </p:spTree>
    <p:extLst>
      <p:ext uri="{BB962C8B-B14F-4D97-AF65-F5344CB8AC3E}">
        <p14:creationId xmlns:p14="http://schemas.microsoft.com/office/powerpoint/2010/main" val="2892652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normAutofit/>
          </a:bodyPr>
          <a:lstStyle/>
          <a:p>
            <a:r>
              <a:rPr lang="en-US" sz="3600" dirty="0">
                <a:solidFill>
                  <a:schemeClr val="bg1"/>
                </a:solidFill>
                <a:latin typeface="Aharoni" panose="02010803020104030203" pitchFamily="2" charset="-79"/>
                <a:cs typeface="Aharoni" panose="02010803020104030203" pitchFamily="2" charset="-79"/>
              </a:rPr>
              <a:t>Lee’s Push-Pull Theory</a:t>
            </a:r>
          </a:p>
        </p:txBody>
      </p:sp>
      <p:sp>
        <p:nvSpPr>
          <p:cNvPr id="3" name="Content Placeholder 2"/>
          <p:cNvSpPr>
            <a:spLocks noGrp="1"/>
          </p:cNvSpPr>
          <p:nvPr>
            <p:ph idx="1"/>
          </p:nvPr>
        </p:nvSpPr>
        <p:spPr>
          <a:xfrm>
            <a:off x="628650" y="1143000"/>
            <a:ext cx="7886700" cy="4585447"/>
          </a:xfrm>
        </p:spPr>
        <p:txBody>
          <a:bodyPr>
            <a:normAutofit/>
          </a:bodyPr>
          <a:lstStyle/>
          <a:p>
            <a:pPr marL="0" indent="0">
              <a:buNone/>
            </a:pPr>
            <a:endParaRPr lang="en-US" sz="2400" dirty="0">
              <a:solidFill>
                <a:schemeClr val="bg1"/>
              </a:solidFill>
            </a:endParaRPr>
          </a:p>
          <a:p>
            <a:r>
              <a:rPr lang="en-US" sz="3200" dirty="0">
                <a:solidFill>
                  <a:srgbClr val="00B0F0"/>
                </a:solidFill>
              </a:rPr>
              <a:t>Lee’s model accounted for personal reasons, push/pull factors </a:t>
            </a:r>
            <a:r>
              <a:rPr lang="en-US" sz="3200" b="1" i="1" dirty="0">
                <a:solidFill>
                  <a:srgbClr val="00B0F0"/>
                </a:solidFill>
              </a:rPr>
              <a:t>and also </a:t>
            </a:r>
            <a:r>
              <a:rPr lang="en-US" sz="3200" dirty="0">
                <a:solidFill>
                  <a:srgbClr val="00B0F0"/>
                </a:solidFill>
              </a:rPr>
              <a:t>intervening factors: ability to go to a place in terms of time, money, distance (transportation).  </a:t>
            </a:r>
          </a:p>
          <a:p>
            <a:r>
              <a:rPr lang="en-US" sz="3200" dirty="0">
                <a:solidFill>
                  <a:srgbClr val="FFFF00"/>
                </a:solidFill>
              </a:rPr>
              <a:t>Divides factors causing migrations into two groups of factors, push and pull. The factors are then divided into either economic, cultural, or environmental.</a:t>
            </a:r>
          </a:p>
          <a:p>
            <a:endParaRPr lang="en-US" sz="2400" dirty="0">
              <a:solidFill>
                <a:srgbClr val="00B0F0"/>
              </a:solidFill>
            </a:endParaRPr>
          </a:p>
          <a:p>
            <a:endParaRPr lang="en-US" sz="2400" dirty="0">
              <a:solidFill>
                <a:srgbClr val="00B0F0"/>
              </a:solidFill>
            </a:endParaRPr>
          </a:p>
        </p:txBody>
      </p:sp>
    </p:spTree>
    <p:extLst>
      <p:ext uri="{BB962C8B-B14F-4D97-AF65-F5344CB8AC3E}">
        <p14:creationId xmlns:p14="http://schemas.microsoft.com/office/powerpoint/2010/main" val="38147555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485900" y="1063228"/>
            <a:ext cx="6172200" cy="594122"/>
          </a:xfrm>
          <a:noFill/>
          <a:ln w="76200" cap="rnd">
            <a:solidFill>
              <a:schemeClr val="tx1"/>
            </a:solidFill>
            <a:prstDash val="sysDot"/>
            <a:miter lim="800000"/>
            <a:headEnd/>
            <a:tailEnd/>
          </a:ln>
        </p:spPr>
        <p:txBody>
          <a:bodyPr/>
          <a:lstStyle/>
          <a:p>
            <a:pPr eaLnBrk="1" hangingPunct="1"/>
            <a:r>
              <a:rPr lang="en-US" altLang="en-US" sz="3000">
                <a:latin typeface="Arial Black" panose="020B0A04020102020204" pitchFamily="34" charset="0"/>
                <a:ea typeface="ＭＳ Ｐゴシック" panose="020B0600070205080204" pitchFamily="34" charset="-128"/>
              </a:rPr>
              <a:t>Simple Migration Model</a:t>
            </a:r>
          </a:p>
        </p:txBody>
      </p:sp>
      <p:sp>
        <p:nvSpPr>
          <p:cNvPr id="5123" name="Rectangle 3"/>
          <p:cNvSpPr>
            <a:spLocks noGrp="1" noChangeArrowheads="1"/>
          </p:cNvSpPr>
          <p:nvPr>
            <p:ph idx="1"/>
          </p:nvPr>
        </p:nvSpPr>
        <p:spPr>
          <a:xfrm>
            <a:off x="1314450" y="1771650"/>
            <a:ext cx="6515100" cy="4000500"/>
          </a:xfrm>
        </p:spPr>
        <p:txBody>
          <a:bodyPr/>
          <a:lstStyle/>
          <a:p>
            <a:pPr eaLnBrk="1" hangingPunct="1">
              <a:buFontTx/>
              <a:buNone/>
            </a:pPr>
            <a:endParaRPr lang="en-US" altLang="en-US">
              <a:latin typeface="Book Antiqua" panose="02040602050305030304" pitchFamily="18" charset="0"/>
              <a:ea typeface="ＭＳ Ｐゴシック" panose="020B0600070205080204" pitchFamily="34" charset="-128"/>
            </a:endParaRPr>
          </a:p>
          <a:p>
            <a:pPr eaLnBrk="1" hangingPunct="1">
              <a:buFontTx/>
              <a:buNone/>
            </a:pPr>
            <a:r>
              <a:rPr lang="en-US" altLang="en-US">
                <a:latin typeface="Book Antiqua" panose="02040602050305030304" pitchFamily="18" charset="0"/>
                <a:ea typeface="ＭＳ Ｐゴシック" panose="020B0600070205080204" pitchFamily="34" charset="-128"/>
              </a:rPr>
              <a:t>      </a:t>
            </a:r>
            <a:r>
              <a:rPr lang="en-US" altLang="en-US" i="1">
                <a:latin typeface="Book Antiqua" panose="02040602050305030304" pitchFamily="18" charset="0"/>
                <a:ea typeface="ＭＳ Ｐゴシック" panose="020B0600070205080204" pitchFamily="34" charset="-128"/>
              </a:rPr>
              <a:t>Location A				      Location B</a:t>
            </a:r>
          </a:p>
        </p:txBody>
      </p:sp>
      <p:sp>
        <p:nvSpPr>
          <p:cNvPr id="5124" name="Oval 4"/>
          <p:cNvSpPr>
            <a:spLocks noChangeArrowheads="1"/>
          </p:cNvSpPr>
          <p:nvPr/>
        </p:nvSpPr>
        <p:spPr bwMode="auto">
          <a:xfrm>
            <a:off x="1428750" y="2686050"/>
            <a:ext cx="2000250" cy="188595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5800" eaLnBrk="1" hangingPunct="1"/>
            <a:endParaRPr lang="en-US" altLang="en-US" sz="1350">
              <a:solidFill>
                <a:prstClr val="black"/>
              </a:solidFill>
            </a:endParaRPr>
          </a:p>
        </p:txBody>
      </p:sp>
      <p:sp>
        <p:nvSpPr>
          <p:cNvPr id="5125" name="Oval 5"/>
          <p:cNvSpPr>
            <a:spLocks noChangeArrowheads="1"/>
          </p:cNvSpPr>
          <p:nvPr/>
        </p:nvSpPr>
        <p:spPr bwMode="auto">
          <a:xfrm>
            <a:off x="5600700" y="2686050"/>
            <a:ext cx="2000250" cy="188595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5800" eaLnBrk="1" hangingPunct="1"/>
            <a:endParaRPr lang="en-US" altLang="en-US" sz="1350">
              <a:solidFill>
                <a:prstClr val="black"/>
              </a:solidFill>
            </a:endParaRPr>
          </a:p>
        </p:txBody>
      </p:sp>
      <p:sp>
        <p:nvSpPr>
          <p:cNvPr id="5126" name="Text Box 6"/>
          <p:cNvSpPr txBox="1">
            <a:spLocks noChangeArrowheads="1"/>
          </p:cNvSpPr>
          <p:nvPr/>
        </p:nvSpPr>
        <p:spPr bwMode="auto">
          <a:xfrm>
            <a:off x="2000250" y="3371851"/>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1" hangingPunct="1">
              <a:spcBef>
                <a:spcPct val="50000"/>
              </a:spcBef>
            </a:pPr>
            <a:r>
              <a:rPr lang="en-US" altLang="en-US" sz="2100">
                <a:solidFill>
                  <a:prstClr val="black"/>
                </a:solidFill>
              </a:rPr>
              <a:t>PUSH</a:t>
            </a:r>
          </a:p>
        </p:txBody>
      </p:sp>
      <p:sp>
        <p:nvSpPr>
          <p:cNvPr id="5127" name="Text Box 7"/>
          <p:cNvSpPr txBox="1">
            <a:spLocks noChangeArrowheads="1"/>
          </p:cNvSpPr>
          <p:nvPr/>
        </p:nvSpPr>
        <p:spPr bwMode="auto">
          <a:xfrm>
            <a:off x="6172200" y="3429001"/>
            <a:ext cx="914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1" hangingPunct="1">
              <a:spcBef>
                <a:spcPct val="50000"/>
              </a:spcBef>
            </a:pPr>
            <a:r>
              <a:rPr lang="en-US" altLang="en-US" sz="2100">
                <a:solidFill>
                  <a:prstClr val="black"/>
                </a:solidFill>
              </a:rPr>
              <a:t>PULL</a:t>
            </a:r>
          </a:p>
        </p:txBody>
      </p:sp>
      <p:sp>
        <p:nvSpPr>
          <p:cNvPr id="5128" name="Line 8"/>
          <p:cNvSpPr>
            <a:spLocks noChangeShapeType="1"/>
          </p:cNvSpPr>
          <p:nvPr/>
        </p:nvSpPr>
        <p:spPr bwMode="auto">
          <a:xfrm>
            <a:off x="3486150" y="3600450"/>
            <a:ext cx="2000250" cy="0"/>
          </a:xfrm>
          <a:prstGeom prst="line">
            <a:avLst/>
          </a:prstGeom>
          <a:noFill/>
          <a:ln w="1270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defTabSz="685800"/>
            <a:endParaRPr lang="en-US" sz="1350">
              <a:solidFill>
                <a:prstClr val="black"/>
              </a:solidFill>
              <a:latin typeface="Calibri" panose="020F0502020204030204"/>
            </a:endParaRPr>
          </a:p>
        </p:txBody>
      </p:sp>
      <p:sp>
        <p:nvSpPr>
          <p:cNvPr id="5129" name="Text Box 9"/>
          <p:cNvSpPr txBox="1">
            <a:spLocks noChangeArrowheads="1"/>
          </p:cNvSpPr>
          <p:nvPr/>
        </p:nvSpPr>
        <p:spPr bwMode="auto">
          <a:xfrm>
            <a:off x="3771900" y="3771901"/>
            <a:ext cx="13144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5800" eaLnBrk="1" hangingPunct="1">
              <a:spcBef>
                <a:spcPct val="50000"/>
              </a:spcBef>
            </a:pPr>
            <a:r>
              <a:rPr lang="en-US" altLang="en-US" sz="2100">
                <a:solidFill>
                  <a:prstClr val="black"/>
                </a:solidFill>
              </a:rPr>
              <a:t>Migration</a:t>
            </a:r>
          </a:p>
        </p:txBody>
      </p:sp>
    </p:spTree>
    <p:extLst>
      <p:ext uri="{BB962C8B-B14F-4D97-AF65-F5344CB8AC3E}">
        <p14:creationId xmlns:p14="http://schemas.microsoft.com/office/powerpoint/2010/main" val="3101962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123">
                                            <p:txEl>
                                              <p:pRg st="1" end="1"/>
                                            </p:txEl>
                                          </p:spTgt>
                                        </p:tgtEl>
                                        <p:attrNameLst>
                                          <p:attrName>style.visibility</p:attrName>
                                        </p:attrNameLst>
                                      </p:cBhvr>
                                      <p:to>
                                        <p:strVal val="visible"/>
                                      </p:to>
                                    </p:set>
                                    <p:animEffect transition="in" filter="blinds(horizontal)">
                                      <p:cBhvr>
                                        <p:cTn id="7" dur="500"/>
                                        <p:tgtEl>
                                          <p:spTgt spid="5123">
                                            <p:txEl>
                                              <p:pRg st="1" end="1"/>
                                            </p:txEl>
                                          </p:spTgt>
                                        </p:tgtEl>
                                      </p:cBhvr>
                                    </p:animEffect>
                                  </p:childTnLst>
                                </p:cTn>
                              </p:par>
                              <p:par>
                                <p:cTn id="8" presetID="2" presetClass="entr" presetSubtype="4" fill="hold" grpId="0" nodeType="withEffect">
                                  <p:stCondLst>
                                    <p:cond delay="0"/>
                                  </p:stCondLst>
                                  <p:childTnLst>
                                    <p:set>
                                      <p:cBhvr>
                                        <p:cTn id="9" dur="1" fill="hold">
                                          <p:stCondLst>
                                            <p:cond delay="0"/>
                                          </p:stCondLst>
                                        </p:cTn>
                                        <p:tgtEl>
                                          <p:spTgt spid="5124"/>
                                        </p:tgtEl>
                                        <p:attrNameLst>
                                          <p:attrName>style.visibility</p:attrName>
                                        </p:attrNameLst>
                                      </p:cBhvr>
                                      <p:to>
                                        <p:strVal val="visible"/>
                                      </p:to>
                                    </p:set>
                                    <p:anim calcmode="lin" valueType="num">
                                      <p:cBhvr additive="base">
                                        <p:cTn id="10" dur="500" fill="hold"/>
                                        <p:tgtEl>
                                          <p:spTgt spid="5124"/>
                                        </p:tgtEl>
                                        <p:attrNameLst>
                                          <p:attrName>ppt_x</p:attrName>
                                        </p:attrNameLst>
                                      </p:cBhvr>
                                      <p:tavLst>
                                        <p:tav tm="0">
                                          <p:val>
                                            <p:strVal val="#ppt_x"/>
                                          </p:val>
                                        </p:tav>
                                        <p:tav tm="100000">
                                          <p:val>
                                            <p:strVal val="#ppt_x"/>
                                          </p:val>
                                        </p:tav>
                                      </p:tavLst>
                                    </p:anim>
                                    <p:anim calcmode="lin" valueType="num">
                                      <p:cBhvr additive="base">
                                        <p:cTn id="11" dur="500" fill="hold"/>
                                        <p:tgtEl>
                                          <p:spTgt spid="5124"/>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5126"/>
                                        </p:tgtEl>
                                        <p:attrNameLst>
                                          <p:attrName>style.visibility</p:attrName>
                                        </p:attrNameLst>
                                      </p:cBhvr>
                                      <p:to>
                                        <p:strVal val="visible"/>
                                      </p:to>
                                    </p:set>
                                    <p:anim calcmode="lin" valueType="num">
                                      <p:cBhvr additive="base">
                                        <p:cTn id="14" dur="500" fill="hold"/>
                                        <p:tgtEl>
                                          <p:spTgt spid="5126"/>
                                        </p:tgtEl>
                                        <p:attrNameLst>
                                          <p:attrName>ppt_x</p:attrName>
                                        </p:attrNameLst>
                                      </p:cBhvr>
                                      <p:tavLst>
                                        <p:tav tm="0">
                                          <p:val>
                                            <p:strVal val="#ppt_x"/>
                                          </p:val>
                                        </p:tav>
                                        <p:tav tm="100000">
                                          <p:val>
                                            <p:strVal val="#ppt_x"/>
                                          </p:val>
                                        </p:tav>
                                      </p:tavLst>
                                    </p:anim>
                                    <p:anim calcmode="lin" valueType="num">
                                      <p:cBhvr additive="base">
                                        <p:cTn id="15" dur="500" fill="hold"/>
                                        <p:tgtEl>
                                          <p:spTgt spid="512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5129"/>
                                        </p:tgtEl>
                                        <p:attrNameLst>
                                          <p:attrName>style.visibility</p:attrName>
                                        </p:attrNameLst>
                                      </p:cBhvr>
                                      <p:to>
                                        <p:strVal val="visible"/>
                                      </p:to>
                                    </p:set>
                                    <p:anim calcmode="lin" valueType="num">
                                      <p:cBhvr additive="base">
                                        <p:cTn id="18" dur="500" fill="hold"/>
                                        <p:tgtEl>
                                          <p:spTgt spid="5129"/>
                                        </p:tgtEl>
                                        <p:attrNameLst>
                                          <p:attrName>ppt_x</p:attrName>
                                        </p:attrNameLst>
                                      </p:cBhvr>
                                      <p:tavLst>
                                        <p:tav tm="0">
                                          <p:val>
                                            <p:strVal val="#ppt_x"/>
                                          </p:val>
                                        </p:tav>
                                        <p:tav tm="100000">
                                          <p:val>
                                            <p:strVal val="#ppt_x"/>
                                          </p:val>
                                        </p:tav>
                                      </p:tavLst>
                                    </p:anim>
                                    <p:anim calcmode="lin" valueType="num">
                                      <p:cBhvr additive="base">
                                        <p:cTn id="19" dur="500" fill="hold"/>
                                        <p:tgtEl>
                                          <p:spTgt spid="512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128"/>
                                        </p:tgtEl>
                                        <p:attrNameLst>
                                          <p:attrName>style.visibility</p:attrName>
                                        </p:attrNameLst>
                                      </p:cBhvr>
                                      <p:to>
                                        <p:strVal val="visible"/>
                                      </p:to>
                                    </p:set>
                                    <p:anim calcmode="lin" valueType="num">
                                      <p:cBhvr additive="base">
                                        <p:cTn id="22" dur="500" fill="hold"/>
                                        <p:tgtEl>
                                          <p:spTgt spid="5128"/>
                                        </p:tgtEl>
                                        <p:attrNameLst>
                                          <p:attrName>ppt_x</p:attrName>
                                        </p:attrNameLst>
                                      </p:cBhvr>
                                      <p:tavLst>
                                        <p:tav tm="0">
                                          <p:val>
                                            <p:strVal val="#ppt_x"/>
                                          </p:val>
                                        </p:tav>
                                        <p:tav tm="100000">
                                          <p:val>
                                            <p:strVal val="#ppt_x"/>
                                          </p:val>
                                        </p:tav>
                                      </p:tavLst>
                                    </p:anim>
                                    <p:anim calcmode="lin" valueType="num">
                                      <p:cBhvr additive="base">
                                        <p:cTn id="23" dur="500" fill="hold"/>
                                        <p:tgtEl>
                                          <p:spTgt spid="512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125"/>
                                        </p:tgtEl>
                                        <p:attrNameLst>
                                          <p:attrName>style.visibility</p:attrName>
                                        </p:attrNameLst>
                                      </p:cBhvr>
                                      <p:to>
                                        <p:strVal val="visible"/>
                                      </p:to>
                                    </p:set>
                                    <p:anim calcmode="lin" valueType="num">
                                      <p:cBhvr additive="base">
                                        <p:cTn id="26" dur="500" fill="hold"/>
                                        <p:tgtEl>
                                          <p:spTgt spid="5125"/>
                                        </p:tgtEl>
                                        <p:attrNameLst>
                                          <p:attrName>ppt_x</p:attrName>
                                        </p:attrNameLst>
                                      </p:cBhvr>
                                      <p:tavLst>
                                        <p:tav tm="0">
                                          <p:val>
                                            <p:strVal val="#ppt_x"/>
                                          </p:val>
                                        </p:tav>
                                        <p:tav tm="100000">
                                          <p:val>
                                            <p:strVal val="#ppt_x"/>
                                          </p:val>
                                        </p:tav>
                                      </p:tavLst>
                                    </p:anim>
                                    <p:anim calcmode="lin" valueType="num">
                                      <p:cBhvr additive="base">
                                        <p:cTn id="27" dur="500" fill="hold"/>
                                        <p:tgtEl>
                                          <p:spTgt spid="512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127"/>
                                        </p:tgtEl>
                                        <p:attrNameLst>
                                          <p:attrName>style.visibility</p:attrName>
                                        </p:attrNameLst>
                                      </p:cBhvr>
                                      <p:to>
                                        <p:strVal val="visible"/>
                                      </p:to>
                                    </p:set>
                                    <p:anim calcmode="lin" valueType="num">
                                      <p:cBhvr additive="base">
                                        <p:cTn id="30" dur="500" fill="hold"/>
                                        <p:tgtEl>
                                          <p:spTgt spid="5127"/>
                                        </p:tgtEl>
                                        <p:attrNameLst>
                                          <p:attrName>ppt_x</p:attrName>
                                        </p:attrNameLst>
                                      </p:cBhvr>
                                      <p:tavLst>
                                        <p:tav tm="0">
                                          <p:val>
                                            <p:strVal val="#ppt_x"/>
                                          </p:val>
                                        </p:tav>
                                        <p:tav tm="100000">
                                          <p:val>
                                            <p:strVal val="#ppt_x"/>
                                          </p:val>
                                        </p:tav>
                                      </p:tavLst>
                                    </p:anim>
                                    <p:anim calcmode="lin" valueType="num">
                                      <p:cBhvr additive="base">
                                        <p:cTn id="31" dur="500" fill="hold"/>
                                        <p:tgtEl>
                                          <p:spTgt spid="51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animBg="1"/>
      <p:bldP spid="5125" grpId="0" animBg="1"/>
      <p:bldP spid="5126" grpId="0"/>
      <p:bldP spid="5127" grpId="0"/>
      <p:bldP spid="512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485900" y="1063228"/>
            <a:ext cx="6172200" cy="594122"/>
          </a:xfrm>
          <a:noFill/>
          <a:ln w="76200" cap="rnd">
            <a:solidFill>
              <a:schemeClr val="tx1"/>
            </a:solidFill>
            <a:prstDash val="sysDot"/>
            <a:miter lim="800000"/>
            <a:headEnd/>
            <a:tailEnd/>
          </a:ln>
        </p:spPr>
        <p:txBody>
          <a:bodyPr/>
          <a:lstStyle/>
          <a:p>
            <a:pPr eaLnBrk="1" hangingPunct="1"/>
            <a:r>
              <a:rPr lang="en-US" altLang="en-US" sz="3000">
                <a:latin typeface="Arial Black" panose="020B0A04020102020204" pitchFamily="34" charset="0"/>
                <a:ea typeface="ＭＳ Ｐゴシック" panose="020B0600070205080204" pitchFamily="34" charset="-128"/>
              </a:rPr>
              <a:t>Lee</a:t>
            </a:r>
            <a:r>
              <a:rPr lang="ja-JP" altLang="en-US" sz="3000">
                <a:latin typeface="Arial Black" panose="020B0A04020102020204" pitchFamily="34" charset="0"/>
                <a:ea typeface="ＭＳ Ｐゴシック" panose="020B0600070205080204" pitchFamily="34" charset="-128"/>
              </a:rPr>
              <a:t>’</a:t>
            </a:r>
            <a:r>
              <a:rPr lang="en-US" altLang="ja-JP" sz="3000">
                <a:latin typeface="Arial Black" panose="020B0A04020102020204" pitchFamily="34" charset="0"/>
                <a:ea typeface="ＭＳ Ｐゴシック" panose="020B0600070205080204" pitchFamily="34" charset="-128"/>
              </a:rPr>
              <a:t>s Model of Migration</a:t>
            </a:r>
            <a:endParaRPr lang="en-US" altLang="en-US" sz="3000">
              <a:latin typeface="Arial Black" panose="020B0A04020102020204" pitchFamily="34" charset="0"/>
              <a:ea typeface="ＭＳ Ｐゴシック" panose="020B0600070205080204" pitchFamily="34" charset="-128"/>
            </a:endParaRPr>
          </a:p>
        </p:txBody>
      </p:sp>
      <p:sp>
        <p:nvSpPr>
          <p:cNvPr id="7171" name="Rectangle 3"/>
          <p:cNvSpPr>
            <a:spLocks noGrp="1" noChangeArrowheads="1"/>
          </p:cNvSpPr>
          <p:nvPr>
            <p:ph idx="1"/>
          </p:nvPr>
        </p:nvSpPr>
        <p:spPr>
          <a:xfrm>
            <a:off x="1314450" y="1771650"/>
            <a:ext cx="6515100" cy="4229100"/>
          </a:xfrm>
        </p:spPr>
        <p:txBody>
          <a:bodyPr/>
          <a:lstStyle/>
          <a:p>
            <a:pPr eaLnBrk="1" hangingPunct="1">
              <a:buFontTx/>
              <a:buNone/>
            </a:pPr>
            <a:endParaRPr lang="en-US" altLang="en-US">
              <a:latin typeface="Book Antiqua" panose="02040602050305030304" pitchFamily="18" charset="0"/>
              <a:ea typeface="ＭＳ Ｐゴシック" panose="020B0600070205080204" pitchFamily="34" charset="-128"/>
            </a:endParaRPr>
          </a:p>
          <a:p>
            <a:pPr eaLnBrk="1" hangingPunct="1">
              <a:buFontTx/>
              <a:buNone/>
            </a:pPr>
            <a:r>
              <a:rPr lang="en-US" altLang="en-US">
                <a:latin typeface="Book Antiqua" panose="02040602050305030304" pitchFamily="18" charset="0"/>
                <a:ea typeface="ＭＳ Ｐゴシック" panose="020B0600070205080204" pitchFamily="34" charset="-128"/>
              </a:rPr>
              <a:t>      </a:t>
            </a:r>
            <a:r>
              <a:rPr lang="en-US" altLang="en-US" i="1">
                <a:latin typeface="Book Antiqua" panose="02040602050305030304" pitchFamily="18" charset="0"/>
                <a:ea typeface="ＭＳ Ｐゴシック" panose="020B0600070205080204" pitchFamily="34" charset="-128"/>
              </a:rPr>
              <a:t>Location A				      Location B</a:t>
            </a:r>
          </a:p>
          <a:p>
            <a:pPr eaLnBrk="1" hangingPunct="1">
              <a:buFontTx/>
              <a:buNone/>
            </a:pPr>
            <a:endParaRPr lang="en-US" altLang="en-US" i="1">
              <a:latin typeface="Book Antiqua" panose="02040602050305030304" pitchFamily="18" charset="0"/>
              <a:ea typeface="ＭＳ Ｐゴシック" panose="020B0600070205080204" pitchFamily="34" charset="-128"/>
            </a:endParaRPr>
          </a:p>
          <a:p>
            <a:pPr eaLnBrk="1" hangingPunct="1">
              <a:buFontTx/>
              <a:buNone/>
            </a:pPr>
            <a:endParaRPr lang="en-US" altLang="en-US" i="1">
              <a:latin typeface="Book Antiqua" panose="02040602050305030304" pitchFamily="18" charset="0"/>
              <a:ea typeface="ＭＳ Ｐゴシック" panose="020B0600070205080204" pitchFamily="34" charset="-128"/>
            </a:endParaRPr>
          </a:p>
          <a:p>
            <a:pPr eaLnBrk="1" hangingPunct="1">
              <a:buFontTx/>
              <a:buNone/>
            </a:pPr>
            <a:endParaRPr lang="en-US" altLang="en-US" i="1">
              <a:latin typeface="Book Antiqua" panose="02040602050305030304" pitchFamily="18" charset="0"/>
              <a:ea typeface="ＭＳ Ｐゴシック" panose="020B0600070205080204" pitchFamily="34" charset="-128"/>
            </a:endParaRPr>
          </a:p>
          <a:p>
            <a:pPr eaLnBrk="1" hangingPunct="1">
              <a:buFontTx/>
              <a:buNone/>
            </a:pPr>
            <a:endParaRPr lang="en-US" altLang="en-US" i="1">
              <a:latin typeface="Book Antiqua" panose="02040602050305030304" pitchFamily="18" charset="0"/>
              <a:ea typeface="ＭＳ Ｐゴシック" panose="020B0600070205080204" pitchFamily="34" charset="-128"/>
            </a:endParaRPr>
          </a:p>
          <a:p>
            <a:pPr eaLnBrk="1" hangingPunct="1">
              <a:buFontTx/>
              <a:buNone/>
            </a:pPr>
            <a:endParaRPr lang="en-US" altLang="en-US" i="1">
              <a:latin typeface="Book Antiqua" panose="02040602050305030304" pitchFamily="18" charset="0"/>
              <a:ea typeface="ＭＳ Ｐゴシック" panose="020B0600070205080204" pitchFamily="34" charset="-128"/>
            </a:endParaRPr>
          </a:p>
          <a:p>
            <a:pPr eaLnBrk="1" hangingPunct="1">
              <a:buFontTx/>
              <a:buNone/>
            </a:pPr>
            <a:endParaRPr lang="en-US" altLang="en-US" i="1">
              <a:latin typeface="Book Antiqua" panose="02040602050305030304" pitchFamily="18" charset="0"/>
              <a:ea typeface="ＭＳ Ｐゴシック" panose="020B0600070205080204" pitchFamily="34" charset="-128"/>
            </a:endParaRPr>
          </a:p>
          <a:p>
            <a:pPr algn="ctr" eaLnBrk="1" hangingPunct="1">
              <a:buFontTx/>
              <a:buNone/>
            </a:pPr>
            <a:endParaRPr lang="en-US" altLang="en-US" i="1">
              <a:latin typeface="Book Antiqua" panose="02040602050305030304" pitchFamily="18" charset="0"/>
              <a:ea typeface="ＭＳ Ｐゴシック" panose="020B0600070205080204" pitchFamily="34" charset="-128"/>
            </a:endParaRPr>
          </a:p>
        </p:txBody>
      </p:sp>
      <p:sp>
        <p:nvSpPr>
          <p:cNvPr id="7172" name="Oval 4"/>
          <p:cNvSpPr>
            <a:spLocks noChangeArrowheads="1"/>
          </p:cNvSpPr>
          <p:nvPr/>
        </p:nvSpPr>
        <p:spPr bwMode="auto">
          <a:xfrm>
            <a:off x="1428750" y="2686050"/>
            <a:ext cx="2000250" cy="188595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5800" eaLnBrk="1" hangingPunct="1"/>
            <a:endParaRPr lang="en-US" altLang="en-US" sz="1350">
              <a:solidFill>
                <a:prstClr val="black"/>
              </a:solidFill>
            </a:endParaRPr>
          </a:p>
        </p:txBody>
      </p:sp>
      <p:sp>
        <p:nvSpPr>
          <p:cNvPr id="7173" name="Oval 5"/>
          <p:cNvSpPr>
            <a:spLocks noChangeArrowheads="1"/>
          </p:cNvSpPr>
          <p:nvPr/>
        </p:nvSpPr>
        <p:spPr bwMode="auto">
          <a:xfrm>
            <a:off x="5600700" y="2686050"/>
            <a:ext cx="2000250" cy="188595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5800" eaLnBrk="1" hangingPunct="1"/>
            <a:endParaRPr lang="en-US" altLang="en-US" sz="1350">
              <a:solidFill>
                <a:prstClr val="black"/>
              </a:solidFill>
            </a:endParaRPr>
          </a:p>
        </p:txBody>
      </p:sp>
      <p:grpSp>
        <p:nvGrpSpPr>
          <p:cNvPr id="2" name="Group 17"/>
          <p:cNvGrpSpPr>
            <a:grpSpLocks/>
          </p:cNvGrpSpPr>
          <p:nvPr/>
        </p:nvGrpSpPr>
        <p:grpSpPr bwMode="auto">
          <a:xfrm>
            <a:off x="1771650" y="2971800"/>
            <a:ext cx="1371600" cy="1422797"/>
            <a:chOff x="528" y="1776"/>
            <a:chExt cx="1152" cy="1195"/>
          </a:xfrm>
        </p:grpSpPr>
        <p:sp>
          <p:nvSpPr>
            <p:cNvPr id="17434" name="Text Box 10"/>
            <p:cNvSpPr txBox="1">
              <a:spLocks noChangeArrowheads="1"/>
            </p:cNvSpPr>
            <p:nvPr/>
          </p:nvSpPr>
          <p:spPr bwMode="auto">
            <a:xfrm>
              <a:off x="1056" y="2160"/>
              <a:ext cx="192"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1" hangingPunct="1">
                <a:spcBef>
                  <a:spcPct val="50000"/>
                </a:spcBef>
              </a:pPr>
              <a:r>
                <a:rPr lang="en-US" altLang="en-US" sz="2700">
                  <a:solidFill>
                    <a:prstClr val="black"/>
                  </a:solidFill>
                </a:rPr>
                <a:t>-</a:t>
              </a:r>
            </a:p>
          </p:txBody>
        </p:sp>
        <p:sp>
          <p:nvSpPr>
            <p:cNvPr id="17435" name="Text Box 11"/>
            <p:cNvSpPr txBox="1">
              <a:spLocks noChangeArrowheads="1"/>
            </p:cNvSpPr>
            <p:nvPr/>
          </p:nvSpPr>
          <p:spPr bwMode="auto">
            <a:xfrm>
              <a:off x="1056" y="1776"/>
              <a:ext cx="192"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1" hangingPunct="1">
                <a:spcBef>
                  <a:spcPct val="50000"/>
                </a:spcBef>
              </a:pPr>
              <a:r>
                <a:rPr lang="en-US" altLang="en-US" sz="2700">
                  <a:solidFill>
                    <a:prstClr val="black"/>
                  </a:solidFill>
                </a:rPr>
                <a:t>-</a:t>
              </a:r>
            </a:p>
          </p:txBody>
        </p:sp>
        <p:sp>
          <p:nvSpPr>
            <p:cNvPr id="17436" name="Text Box 12"/>
            <p:cNvSpPr txBox="1">
              <a:spLocks noChangeArrowheads="1"/>
            </p:cNvSpPr>
            <p:nvPr/>
          </p:nvSpPr>
          <p:spPr bwMode="auto">
            <a:xfrm>
              <a:off x="624" y="1872"/>
              <a:ext cx="288"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1" hangingPunct="1">
                <a:spcBef>
                  <a:spcPct val="50000"/>
                </a:spcBef>
              </a:pPr>
              <a:r>
                <a:rPr lang="en-US" altLang="en-US" sz="2700">
                  <a:solidFill>
                    <a:prstClr val="black"/>
                  </a:solidFill>
                </a:rPr>
                <a:t>+</a:t>
              </a:r>
            </a:p>
          </p:txBody>
        </p:sp>
        <p:sp>
          <p:nvSpPr>
            <p:cNvPr id="17437" name="Text Box 13"/>
            <p:cNvSpPr txBox="1">
              <a:spLocks noChangeArrowheads="1"/>
            </p:cNvSpPr>
            <p:nvPr/>
          </p:nvSpPr>
          <p:spPr bwMode="auto">
            <a:xfrm>
              <a:off x="912" y="2544"/>
              <a:ext cx="240"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1" hangingPunct="1">
                <a:spcBef>
                  <a:spcPct val="50000"/>
                </a:spcBef>
              </a:pPr>
              <a:r>
                <a:rPr lang="en-US" altLang="en-US" sz="2700">
                  <a:solidFill>
                    <a:prstClr val="black"/>
                  </a:solidFill>
                </a:rPr>
                <a:t>-</a:t>
              </a:r>
            </a:p>
          </p:txBody>
        </p:sp>
        <p:sp>
          <p:nvSpPr>
            <p:cNvPr id="17438" name="Text Box 14"/>
            <p:cNvSpPr txBox="1">
              <a:spLocks noChangeArrowheads="1"/>
            </p:cNvSpPr>
            <p:nvPr/>
          </p:nvSpPr>
          <p:spPr bwMode="auto">
            <a:xfrm>
              <a:off x="528" y="2352"/>
              <a:ext cx="288"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1" hangingPunct="1">
                <a:spcBef>
                  <a:spcPct val="50000"/>
                </a:spcBef>
              </a:pPr>
              <a:r>
                <a:rPr lang="en-US" altLang="en-US" sz="2700">
                  <a:solidFill>
                    <a:prstClr val="black"/>
                  </a:solidFill>
                </a:rPr>
                <a:t>+</a:t>
              </a:r>
            </a:p>
          </p:txBody>
        </p:sp>
        <p:sp>
          <p:nvSpPr>
            <p:cNvPr id="17439" name="Text Box 15"/>
            <p:cNvSpPr txBox="1">
              <a:spLocks noChangeArrowheads="1"/>
            </p:cNvSpPr>
            <p:nvPr/>
          </p:nvSpPr>
          <p:spPr bwMode="auto">
            <a:xfrm>
              <a:off x="1392" y="2016"/>
              <a:ext cx="288"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1" hangingPunct="1">
                <a:spcBef>
                  <a:spcPct val="50000"/>
                </a:spcBef>
              </a:pPr>
              <a:r>
                <a:rPr lang="en-US" altLang="en-US" sz="2700">
                  <a:solidFill>
                    <a:prstClr val="black"/>
                  </a:solidFill>
                </a:rPr>
                <a:t>+</a:t>
              </a:r>
            </a:p>
          </p:txBody>
        </p:sp>
        <p:sp>
          <p:nvSpPr>
            <p:cNvPr id="17440" name="Text Box 16"/>
            <p:cNvSpPr txBox="1">
              <a:spLocks noChangeArrowheads="1"/>
            </p:cNvSpPr>
            <p:nvPr/>
          </p:nvSpPr>
          <p:spPr bwMode="auto">
            <a:xfrm>
              <a:off x="1296" y="2448"/>
              <a:ext cx="288"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1" hangingPunct="1">
                <a:spcBef>
                  <a:spcPct val="50000"/>
                </a:spcBef>
              </a:pPr>
              <a:r>
                <a:rPr lang="en-US" altLang="en-US" sz="2700">
                  <a:solidFill>
                    <a:prstClr val="black"/>
                  </a:solidFill>
                </a:rPr>
                <a:t>+</a:t>
              </a:r>
            </a:p>
          </p:txBody>
        </p:sp>
      </p:grpSp>
      <p:grpSp>
        <p:nvGrpSpPr>
          <p:cNvPr id="3" name="Group 18"/>
          <p:cNvGrpSpPr>
            <a:grpSpLocks/>
          </p:cNvGrpSpPr>
          <p:nvPr/>
        </p:nvGrpSpPr>
        <p:grpSpPr bwMode="auto">
          <a:xfrm>
            <a:off x="5943600" y="2971800"/>
            <a:ext cx="1371600" cy="1422797"/>
            <a:chOff x="528" y="1776"/>
            <a:chExt cx="1152" cy="1195"/>
          </a:xfrm>
        </p:grpSpPr>
        <p:sp>
          <p:nvSpPr>
            <p:cNvPr id="17427" name="Text Box 19"/>
            <p:cNvSpPr txBox="1">
              <a:spLocks noChangeArrowheads="1"/>
            </p:cNvSpPr>
            <p:nvPr/>
          </p:nvSpPr>
          <p:spPr bwMode="auto">
            <a:xfrm>
              <a:off x="1056" y="2160"/>
              <a:ext cx="192"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1" hangingPunct="1">
                <a:spcBef>
                  <a:spcPct val="50000"/>
                </a:spcBef>
              </a:pPr>
              <a:r>
                <a:rPr lang="en-US" altLang="en-US" sz="2700">
                  <a:solidFill>
                    <a:prstClr val="black"/>
                  </a:solidFill>
                </a:rPr>
                <a:t>-</a:t>
              </a:r>
            </a:p>
          </p:txBody>
        </p:sp>
        <p:sp>
          <p:nvSpPr>
            <p:cNvPr id="17428" name="Text Box 20"/>
            <p:cNvSpPr txBox="1">
              <a:spLocks noChangeArrowheads="1"/>
            </p:cNvSpPr>
            <p:nvPr/>
          </p:nvSpPr>
          <p:spPr bwMode="auto">
            <a:xfrm>
              <a:off x="1056" y="1776"/>
              <a:ext cx="192"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1" hangingPunct="1">
                <a:spcBef>
                  <a:spcPct val="50000"/>
                </a:spcBef>
              </a:pPr>
              <a:r>
                <a:rPr lang="en-US" altLang="en-US" sz="2700">
                  <a:solidFill>
                    <a:prstClr val="black"/>
                  </a:solidFill>
                </a:rPr>
                <a:t>-</a:t>
              </a:r>
            </a:p>
          </p:txBody>
        </p:sp>
        <p:sp>
          <p:nvSpPr>
            <p:cNvPr id="17429" name="Text Box 21"/>
            <p:cNvSpPr txBox="1">
              <a:spLocks noChangeArrowheads="1"/>
            </p:cNvSpPr>
            <p:nvPr/>
          </p:nvSpPr>
          <p:spPr bwMode="auto">
            <a:xfrm>
              <a:off x="624" y="1872"/>
              <a:ext cx="288"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1" hangingPunct="1">
                <a:spcBef>
                  <a:spcPct val="50000"/>
                </a:spcBef>
              </a:pPr>
              <a:r>
                <a:rPr lang="en-US" altLang="en-US" sz="2700">
                  <a:solidFill>
                    <a:prstClr val="black"/>
                  </a:solidFill>
                </a:rPr>
                <a:t>+</a:t>
              </a:r>
            </a:p>
          </p:txBody>
        </p:sp>
        <p:sp>
          <p:nvSpPr>
            <p:cNvPr id="17430" name="Text Box 22"/>
            <p:cNvSpPr txBox="1">
              <a:spLocks noChangeArrowheads="1"/>
            </p:cNvSpPr>
            <p:nvPr/>
          </p:nvSpPr>
          <p:spPr bwMode="auto">
            <a:xfrm>
              <a:off x="912" y="2544"/>
              <a:ext cx="240"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1" hangingPunct="1">
                <a:spcBef>
                  <a:spcPct val="50000"/>
                </a:spcBef>
              </a:pPr>
              <a:r>
                <a:rPr lang="en-US" altLang="en-US" sz="2700">
                  <a:solidFill>
                    <a:prstClr val="black"/>
                  </a:solidFill>
                </a:rPr>
                <a:t>-</a:t>
              </a:r>
            </a:p>
          </p:txBody>
        </p:sp>
        <p:sp>
          <p:nvSpPr>
            <p:cNvPr id="17431" name="Text Box 23"/>
            <p:cNvSpPr txBox="1">
              <a:spLocks noChangeArrowheads="1"/>
            </p:cNvSpPr>
            <p:nvPr/>
          </p:nvSpPr>
          <p:spPr bwMode="auto">
            <a:xfrm>
              <a:off x="528" y="2352"/>
              <a:ext cx="288"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1" hangingPunct="1">
                <a:spcBef>
                  <a:spcPct val="50000"/>
                </a:spcBef>
              </a:pPr>
              <a:r>
                <a:rPr lang="en-US" altLang="en-US" sz="2700">
                  <a:solidFill>
                    <a:prstClr val="black"/>
                  </a:solidFill>
                </a:rPr>
                <a:t>+</a:t>
              </a:r>
            </a:p>
          </p:txBody>
        </p:sp>
        <p:sp>
          <p:nvSpPr>
            <p:cNvPr id="17432" name="Text Box 24"/>
            <p:cNvSpPr txBox="1">
              <a:spLocks noChangeArrowheads="1"/>
            </p:cNvSpPr>
            <p:nvPr/>
          </p:nvSpPr>
          <p:spPr bwMode="auto">
            <a:xfrm>
              <a:off x="1392" y="2016"/>
              <a:ext cx="288"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1" hangingPunct="1">
                <a:spcBef>
                  <a:spcPct val="50000"/>
                </a:spcBef>
              </a:pPr>
              <a:r>
                <a:rPr lang="en-US" altLang="en-US" sz="2700">
                  <a:solidFill>
                    <a:prstClr val="black"/>
                  </a:solidFill>
                </a:rPr>
                <a:t>+</a:t>
              </a:r>
            </a:p>
          </p:txBody>
        </p:sp>
        <p:sp>
          <p:nvSpPr>
            <p:cNvPr id="17433" name="Text Box 25"/>
            <p:cNvSpPr txBox="1">
              <a:spLocks noChangeArrowheads="1"/>
            </p:cNvSpPr>
            <p:nvPr/>
          </p:nvSpPr>
          <p:spPr bwMode="auto">
            <a:xfrm>
              <a:off x="1296" y="2448"/>
              <a:ext cx="288"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5800" eaLnBrk="1" hangingPunct="1">
                <a:spcBef>
                  <a:spcPct val="50000"/>
                </a:spcBef>
              </a:pPr>
              <a:r>
                <a:rPr lang="en-US" altLang="en-US" sz="2700">
                  <a:solidFill>
                    <a:prstClr val="black"/>
                  </a:solidFill>
                </a:rPr>
                <a:t>+</a:t>
              </a:r>
            </a:p>
          </p:txBody>
        </p:sp>
      </p:grpSp>
      <p:sp>
        <p:nvSpPr>
          <p:cNvPr id="7198" name="Freeform 30"/>
          <p:cNvSpPr>
            <a:spLocks/>
          </p:cNvSpPr>
          <p:nvPr/>
        </p:nvSpPr>
        <p:spPr bwMode="auto">
          <a:xfrm>
            <a:off x="3486150" y="2476500"/>
            <a:ext cx="2057400" cy="2190750"/>
          </a:xfrm>
          <a:custGeom>
            <a:avLst/>
            <a:gdLst>
              <a:gd name="T0" fmla="*/ 0 w 1728"/>
              <a:gd name="T1" fmla="*/ 2147483647 h 1840"/>
              <a:gd name="T2" fmla="*/ 362902500 w 1728"/>
              <a:gd name="T3" fmla="*/ 1048385000 h 1840"/>
              <a:gd name="T4" fmla="*/ 604837500 w 1728"/>
              <a:gd name="T5" fmla="*/ 2147483647 h 1840"/>
              <a:gd name="T6" fmla="*/ 725805000 w 1728"/>
              <a:gd name="T7" fmla="*/ 1653222500 h 1840"/>
              <a:gd name="T8" fmla="*/ 846772500 w 1728"/>
              <a:gd name="T9" fmla="*/ 2147483647 h 1840"/>
              <a:gd name="T10" fmla="*/ 1088707500 w 1728"/>
              <a:gd name="T11" fmla="*/ 927417500 h 1840"/>
              <a:gd name="T12" fmla="*/ 1209675000 w 1728"/>
              <a:gd name="T13" fmla="*/ 2147483647 h 1840"/>
              <a:gd name="T14" fmla="*/ 1451610000 w 1728"/>
              <a:gd name="T15" fmla="*/ 1774190000 h 1840"/>
              <a:gd name="T16" fmla="*/ 1693545000 w 1728"/>
              <a:gd name="T17" fmla="*/ 2147483647 h 1840"/>
              <a:gd name="T18" fmla="*/ 1814512500 w 1728"/>
              <a:gd name="T19" fmla="*/ 322580000 h 1840"/>
              <a:gd name="T20" fmla="*/ 2056447500 w 1728"/>
              <a:gd name="T21" fmla="*/ 2147483647 h 1840"/>
              <a:gd name="T22" fmla="*/ 2147483647 w 1728"/>
              <a:gd name="T23" fmla="*/ 1532255000 h 1840"/>
              <a:gd name="T24" fmla="*/ 2147483647 w 1728"/>
              <a:gd name="T25" fmla="*/ 2147483647 h 1840"/>
              <a:gd name="T26" fmla="*/ 2147483647 w 1728"/>
              <a:gd name="T27" fmla="*/ 1774190000 h 1840"/>
              <a:gd name="T28" fmla="*/ 2147483647 w 1728"/>
              <a:gd name="T29" fmla="*/ 2147483647 h 1840"/>
              <a:gd name="T30" fmla="*/ 2147483647 w 1728"/>
              <a:gd name="T31" fmla="*/ 201612500 h 1840"/>
              <a:gd name="T32" fmla="*/ 2147483647 w 1728"/>
              <a:gd name="T33" fmla="*/ 2147483647 h 1840"/>
              <a:gd name="T34" fmla="*/ 2147483647 w 1728"/>
              <a:gd name="T35" fmla="*/ 1290320000 h 1840"/>
              <a:gd name="T36" fmla="*/ 2147483647 w 1728"/>
              <a:gd name="T37" fmla="*/ 2147483647 h 1840"/>
              <a:gd name="T38" fmla="*/ 2147483647 w 1728"/>
              <a:gd name="T39" fmla="*/ 1774190000 h 1840"/>
              <a:gd name="T40" fmla="*/ 2147483647 w 1728"/>
              <a:gd name="T41" fmla="*/ 2147483647 h 18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28"/>
              <a:gd name="T64" fmla="*/ 0 h 1840"/>
              <a:gd name="T65" fmla="*/ 1728 w 1728"/>
              <a:gd name="T66" fmla="*/ 1840 h 18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28" h="1840">
                <a:moveTo>
                  <a:pt x="0" y="992"/>
                </a:moveTo>
                <a:cubicBezTo>
                  <a:pt x="52" y="708"/>
                  <a:pt x="104" y="424"/>
                  <a:pt x="144" y="416"/>
                </a:cubicBezTo>
                <a:cubicBezTo>
                  <a:pt x="184" y="408"/>
                  <a:pt x="216" y="904"/>
                  <a:pt x="240" y="944"/>
                </a:cubicBezTo>
                <a:cubicBezTo>
                  <a:pt x="264" y="984"/>
                  <a:pt x="272" y="616"/>
                  <a:pt x="288" y="656"/>
                </a:cubicBezTo>
                <a:cubicBezTo>
                  <a:pt x="304" y="696"/>
                  <a:pt x="312" y="1232"/>
                  <a:pt x="336" y="1184"/>
                </a:cubicBezTo>
                <a:cubicBezTo>
                  <a:pt x="360" y="1136"/>
                  <a:pt x="408" y="336"/>
                  <a:pt x="432" y="368"/>
                </a:cubicBezTo>
                <a:cubicBezTo>
                  <a:pt x="456" y="400"/>
                  <a:pt x="456" y="1320"/>
                  <a:pt x="480" y="1376"/>
                </a:cubicBezTo>
                <a:cubicBezTo>
                  <a:pt x="504" y="1432"/>
                  <a:pt x="544" y="736"/>
                  <a:pt x="576" y="704"/>
                </a:cubicBezTo>
                <a:cubicBezTo>
                  <a:pt x="608" y="672"/>
                  <a:pt x="648" y="1280"/>
                  <a:pt x="672" y="1184"/>
                </a:cubicBezTo>
                <a:cubicBezTo>
                  <a:pt x="696" y="1088"/>
                  <a:pt x="696" y="32"/>
                  <a:pt x="720" y="128"/>
                </a:cubicBezTo>
                <a:cubicBezTo>
                  <a:pt x="744" y="224"/>
                  <a:pt x="784" y="1680"/>
                  <a:pt x="816" y="1760"/>
                </a:cubicBezTo>
                <a:cubicBezTo>
                  <a:pt x="848" y="1840"/>
                  <a:pt x="880" y="728"/>
                  <a:pt x="912" y="608"/>
                </a:cubicBezTo>
                <a:cubicBezTo>
                  <a:pt x="944" y="488"/>
                  <a:pt x="976" y="1024"/>
                  <a:pt x="1008" y="1040"/>
                </a:cubicBezTo>
                <a:cubicBezTo>
                  <a:pt x="1040" y="1056"/>
                  <a:pt x="1056" y="696"/>
                  <a:pt x="1104" y="704"/>
                </a:cubicBezTo>
                <a:cubicBezTo>
                  <a:pt x="1152" y="712"/>
                  <a:pt x="1248" y="1192"/>
                  <a:pt x="1296" y="1088"/>
                </a:cubicBezTo>
                <a:cubicBezTo>
                  <a:pt x="1344" y="984"/>
                  <a:pt x="1368" y="0"/>
                  <a:pt x="1392" y="80"/>
                </a:cubicBezTo>
                <a:cubicBezTo>
                  <a:pt x="1416" y="160"/>
                  <a:pt x="1408" y="1496"/>
                  <a:pt x="1440" y="1568"/>
                </a:cubicBezTo>
                <a:cubicBezTo>
                  <a:pt x="1472" y="1640"/>
                  <a:pt x="1552" y="576"/>
                  <a:pt x="1584" y="512"/>
                </a:cubicBezTo>
                <a:cubicBezTo>
                  <a:pt x="1616" y="448"/>
                  <a:pt x="1616" y="1152"/>
                  <a:pt x="1632" y="1184"/>
                </a:cubicBezTo>
                <a:cubicBezTo>
                  <a:pt x="1648" y="1216"/>
                  <a:pt x="1664" y="744"/>
                  <a:pt x="1680" y="704"/>
                </a:cubicBezTo>
                <a:cubicBezTo>
                  <a:pt x="1696" y="664"/>
                  <a:pt x="1720" y="904"/>
                  <a:pt x="1728" y="944"/>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685800"/>
            <a:endParaRPr lang="en-US" sz="1350">
              <a:solidFill>
                <a:prstClr val="black"/>
              </a:solidFill>
              <a:latin typeface="Calibri" panose="020F0502020204030204"/>
            </a:endParaRPr>
          </a:p>
        </p:txBody>
      </p:sp>
      <p:sp>
        <p:nvSpPr>
          <p:cNvPr id="7199" name="Text Box 31"/>
          <p:cNvSpPr txBox="1">
            <a:spLocks noChangeArrowheads="1"/>
          </p:cNvSpPr>
          <p:nvPr/>
        </p:nvSpPr>
        <p:spPr bwMode="auto">
          <a:xfrm>
            <a:off x="3543300" y="2286001"/>
            <a:ext cx="21717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5800" eaLnBrk="1" hangingPunct="1">
              <a:spcBef>
                <a:spcPct val="50000"/>
              </a:spcBef>
            </a:pPr>
            <a:r>
              <a:rPr lang="en-US" altLang="en-US" sz="1500">
                <a:solidFill>
                  <a:prstClr val="black"/>
                </a:solidFill>
              </a:rPr>
              <a:t>Intervening Obstacles</a:t>
            </a:r>
          </a:p>
        </p:txBody>
      </p:sp>
      <p:grpSp>
        <p:nvGrpSpPr>
          <p:cNvPr id="4" name="Group 40"/>
          <p:cNvGrpSpPr>
            <a:grpSpLocks/>
          </p:cNvGrpSpPr>
          <p:nvPr/>
        </p:nvGrpSpPr>
        <p:grpSpPr bwMode="auto">
          <a:xfrm>
            <a:off x="2057400" y="2857500"/>
            <a:ext cx="5086350" cy="1543050"/>
            <a:chOff x="768" y="1680"/>
            <a:chExt cx="4272" cy="1296"/>
          </a:xfrm>
        </p:grpSpPr>
        <p:sp>
          <p:nvSpPr>
            <p:cNvPr id="17419" name="Oval 32"/>
            <p:cNvSpPr>
              <a:spLocks noChangeArrowheads="1"/>
            </p:cNvSpPr>
            <p:nvPr/>
          </p:nvSpPr>
          <p:spPr bwMode="auto">
            <a:xfrm>
              <a:off x="960" y="1680"/>
              <a:ext cx="96" cy="14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5800" eaLnBrk="1" hangingPunct="1"/>
              <a:endParaRPr lang="en-US" altLang="en-US" sz="1350">
                <a:solidFill>
                  <a:prstClr val="black"/>
                </a:solidFill>
              </a:endParaRPr>
            </a:p>
          </p:txBody>
        </p:sp>
        <p:sp>
          <p:nvSpPr>
            <p:cNvPr id="17420" name="Oval 33"/>
            <p:cNvSpPr>
              <a:spLocks noChangeArrowheads="1"/>
            </p:cNvSpPr>
            <p:nvPr/>
          </p:nvSpPr>
          <p:spPr bwMode="auto">
            <a:xfrm>
              <a:off x="1248" y="2112"/>
              <a:ext cx="96" cy="14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5800" eaLnBrk="1" hangingPunct="1"/>
              <a:endParaRPr lang="en-US" altLang="en-US" sz="1350">
                <a:solidFill>
                  <a:prstClr val="black"/>
                </a:solidFill>
              </a:endParaRPr>
            </a:p>
          </p:txBody>
        </p:sp>
        <p:sp>
          <p:nvSpPr>
            <p:cNvPr id="17421" name="Oval 34"/>
            <p:cNvSpPr>
              <a:spLocks noChangeArrowheads="1"/>
            </p:cNvSpPr>
            <p:nvPr/>
          </p:nvSpPr>
          <p:spPr bwMode="auto">
            <a:xfrm>
              <a:off x="768" y="2256"/>
              <a:ext cx="96" cy="14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5800" eaLnBrk="1" hangingPunct="1"/>
              <a:endParaRPr lang="en-US" altLang="en-US" sz="1350">
                <a:solidFill>
                  <a:prstClr val="black"/>
                </a:solidFill>
              </a:endParaRPr>
            </a:p>
          </p:txBody>
        </p:sp>
        <p:sp>
          <p:nvSpPr>
            <p:cNvPr id="17422" name="Oval 35"/>
            <p:cNvSpPr>
              <a:spLocks noChangeArrowheads="1"/>
            </p:cNvSpPr>
            <p:nvPr/>
          </p:nvSpPr>
          <p:spPr bwMode="auto">
            <a:xfrm>
              <a:off x="1200" y="2832"/>
              <a:ext cx="96" cy="14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5800" eaLnBrk="1" hangingPunct="1"/>
              <a:endParaRPr lang="en-US" altLang="en-US" sz="1350">
                <a:solidFill>
                  <a:prstClr val="black"/>
                </a:solidFill>
              </a:endParaRPr>
            </a:p>
          </p:txBody>
        </p:sp>
        <p:sp>
          <p:nvSpPr>
            <p:cNvPr id="17423" name="Oval 36"/>
            <p:cNvSpPr>
              <a:spLocks noChangeArrowheads="1"/>
            </p:cNvSpPr>
            <p:nvPr/>
          </p:nvSpPr>
          <p:spPr bwMode="auto">
            <a:xfrm>
              <a:off x="4368" y="1680"/>
              <a:ext cx="96" cy="14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5800" eaLnBrk="1" hangingPunct="1"/>
              <a:endParaRPr lang="en-US" altLang="en-US" sz="1350">
                <a:solidFill>
                  <a:prstClr val="black"/>
                </a:solidFill>
              </a:endParaRPr>
            </a:p>
          </p:txBody>
        </p:sp>
        <p:sp>
          <p:nvSpPr>
            <p:cNvPr id="17424" name="Oval 37"/>
            <p:cNvSpPr>
              <a:spLocks noChangeArrowheads="1"/>
            </p:cNvSpPr>
            <p:nvPr/>
          </p:nvSpPr>
          <p:spPr bwMode="auto">
            <a:xfrm>
              <a:off x="3984" y="2208"/>
              <a:ext cx="96" cy="14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5800" eaLnBrk="1" hangingPunct="1"/>
              <a:endParaRPr lang="en-US" altLang="en-US" sz="1350">
                <a:solidFill>
                  <a:prstClr val="black"/>
                </a:solidFill>
              </a:endParaRPr>
            </a:p>
          </p:txBody>
        </p:sp>
        <p:sp>
          <p:nvSpPr>
            <p:cNvPr id="17425" name="Oval 38"/>
            <p:cNvSpPr>
              <a:spLocks noChangeArrowheads="1"/>
            </p:cNvSpPr>
            <p:nvPr/>
          </p:nvSpPr>
          <p:spPr bwMode="auto">
            <a:xfrm>
              <a:off x="4704" y="2832"/>
              <a:ext cx="96" cy="14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5800" eaLnBrk="1" hangingPunct="1"/>
              <a:endParaRPr lang="en-US" altLang="en-US" sz="1350">
                <a:solidFill>
                  <a:prstClr val="black"/>
                </a:solidFill>
              </a:endParaRPr>
            </a:p>
          </p:txBody>
        </p:sp>
        <p:sp>
          <p:nvSpPr>
            <p:cNvPr id="17426" name="Oval 39"/>
            <p:cNvSpPr>
              <a:spLocks noChangeArrowheads="1"/>
            </p:cNvSpPr>
            <p:nvPr/>
          </p:nvSpPr>
          <p:spPr bwMode="auto">
            <a:xfrm>
              <a:off x="4944" y="1920"/>
              <a:ext cx="96" cy="14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5800" eaLnBrk="1" hangingPunct="1"/>
              <a:endParaRPr lang="en-US" altLang="en-US" sz="1350">
                <a:solidFill>
                  <a:prstClr val="black"/>
                </a:solidFill>
              </a:endParaRPr>
            </a:p>
          </p:txBody>
        </p:sp>
      </p:grpSp>
    </p:spTree>
    <p:extLst>
      <p:ext uri="{BB962C8B-B14F-4D97-AF65-F5344CB8AC3E}">
        <p14:creationId xmlns:p14="http://schemas.microsoft.com/office/powerpoint/2010/main" val="8356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animEffect transition="in" filter="dissolve">
                                      <p:cBhvr>
                                        <p:cTn id="7" dur="500"/>
                                        <p:tgtEl>
                                          <p:spTgt spid="7171">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7172"/>
                                        </p:tgtEl>
                                        <p:attrNameLst>
                                          <p:attrName>style.visibility</p:attrName>
                                        </p:attrNameLst>
                                      </p:cBhvr>
                                      <p:to>
                                        <p:strVal val="visible"/>
                                      </p:to>
                                    </p:set>
                                    <p:animEffect transition="in" filter="diamond(in)">
                                      <p:cBhvr>
                                        <p:cTn id="13" dur="2000"/>
                                        <p:tgtEl>
                                          <p:spTgt spid="7172"/>
                                        </p:tgtEl>
                                      </p:cBhvr>
                                    </p:animEffect>
                                  </p:childTnLst>
                                </p:cTn>
                              </p:par>
                              <p:par>
                                <p:cTn id="14" presetID="8"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amond(in)">
                                      <p:cBhvr>
                                        <p:cTn id="16" dur="2000"/>
                                        <p:tgtEl>
                                          <p:spTgt spid="2"/>
                                        </p:tgtEl>
                                      </p:cBhvr>
                                    </p:animEffect>
                                  </p:childTnLst>
                                </p:cTn>
                              </p:par>
                              <p:par>
                                <p:cTn id="17" presetID="8"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amond(in)">
                                      <p:cBhvr>
                                        <p:cTn id="19" dur="2000"/>
                                        <p:tgtEl>
                                          <p:spTgt spid="3"/>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7173"/>
                                        </p:tgtEl>
                                        <p:attrNameLst>
                                          <p:attrName>style.visibility</p:attrName>
                                        </p:attrNameLst>
                                      </p:cBhvr>
                                      <p:to>
                                        <p:strVal val="visible"/>
                                      </p:to>
                                    </p:set>
                                    <p:animEffect transition="in" filter="diamond(in)">
                                      <p:cBhvr>
                                        <p:cTn id="22" dur="2000"/>
                                        <p:tgtEl>
                                          <p:spTgt spid="717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5" presetClass="entr" presetSubtype="0" fill="hold" nodeType="clickEffect">
                                  <p:stCondLst>
                                    <p:cond delay="0"/>
                                  </p:stCondLst>
                                  <p:childTnLst>
                                    <p:set>
                                      <p:cBhvr>
                                        <p:cTn id="26" dur="1" fill="hold">
                                          <p:stCondLst>
                                            <p:cond delay="0"/>
                                          </p:stCondLst>
                                        </p:cTn>
                                        <p:tgtEl>
                                          <p:spTgt spid="7198"/>
                                        </p:tgtEl>
                                        <p:attrNameLst>
                                          <p:attrName>style.visibility</p:attrName>
                                        </p:attrNameLst>
                                      </p:cBhvr>
                                      <p:to>
                                        <p:strVal val="visible"/>
                                      </p:to>
                                    </p:set>
                                    <p:animEffect transition="in" filter="fade">
                                      <p:cBhvr>
                                        <p:cTn id="27" dur="2000"/>
                                        <p:tgtEl>
                                          <p:spTgt spid="7198"/>
                                        </p:tgtEl>
                                      </p:cBhvr>
                                    </p:animEffect>
                                    <p:anim calcmode="lin" valueType="num">
                                      <p:cBhvr>
                                        <p:cTn id="28" dur="2000" fill="hold"/>
                                        <p:tgtEl>
                                          <p:spTgt spid="7198"/>
                                        </p:tgtEl>
                                        <p:attrNameLst>
                                          <p:attrName>style.rotation</p:attrName>
                                        </p:attrNameLst>
                                      </p:cBhvr>
                                      <p:tavLst>
                                        <p:tav tm="0">
                                          <p:val>
                                            <p:fltVal val="720"/>
                                          </p:val>
                                        </p:tav>
                                        <p:tav tm="100000">
                                          <p:val>
                                            <p:fltVal val="0"/>
                                          </p:val>
                                        </p:tav>
                                      </p:tavLst>
                                    </p:anim>
                                    <p:anim calcmode="lin" valueType="num">
                                      <p:cBhvr>
                                        <p:cTn id="29" dur="2000" fill="hold"/>
                                        <p:tgtEl>
                                          <p:spTgt spid="7198"/>
                                        </p:tgtEl>
                                        <p:attrNameLst>
                                          <p:attrName>ppt_h</p:attrName>
                                        </p:attrNameLst>
                                      </p:cBhvr>
                                      <p:tavLst>
                                        <p:tav tm="0">
                                          <p:val>
                                            <p:fltVal val="0"/>
                                          </p:val>
                                        </p:tav>
                                        <p:tav tm="100000">
                                          <p:val>
                                            <p:strVal val="#ppt_h"/>
                                          </p:val>
                                        </p:tav>
                                      </p:tavLst>
                                    </p:anim>
                                    <p:anim calcmode="lin" valueType="num">
                                      <p:cBhvr>
                                        <p:cTn id="30" dur="2000" fill="hold"/>
                                        <p:tgtEl>
                                          <p:spTgt spid="7198"/>
                                        </p:tgtEl>
                                        <p:attrNameLst>
                                          <p:attrName>ppt_w</p:attrName>
                                        </p:attrNameLst>
                                      </p:cBhvr>
                                      <p:tavLst>
                                        <p:tav tm="0">
                                          <p:val>
                                            <p:fltVal val="0"/>
                                          </p:val>
                                        </p:tav>
                                        <p:tav tm="100000">
                                          <p:val>
                                            <p:strVal val="#ppt_w"/>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7199"/>
                                        </p:tgtEl>
                                        <p:attrNameLst>
                                          <p:attrName>style.visibility</p:attrName>
                                        </p:attrNameLst>
                                      </p:cBhvr>
                                      <p:to>
                                        <p:strVal val="visible"/>
                                      </p:to>
                                    </p:set>
                                    <p:animEffect transition="in" filter="blinds(horizontal)">
                                      <p:cBhvr>
                                        <p:cTn id="35" dur="500"/>
                                        <p:tgtEl>
                                          <p:spTgt spid="7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P spid="7172" grpId="0" animBg="1"/>
      <p:bldP spid="7173" grpId="0" animBg="1"/>
      <p:bldP spid="719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670"/>
            <a:ext cx="7886700" cy="1325563"/>
          </a:xfrm>
        </p:spPr>
        <p:txBody>
          <a:bodyPr>
            <a:normAutofit/>
          </a:bodyPr>
          <a:lstStyle/>
          <a:p>
            <a:r>
              <a:rPr lang="en-US" sz="3600" dirty="0">
                <a:solidFill>
                  <a:schemeClr val="bg1"/>
                </a:solidFill>
                <a:latin typeface="Aharoni" panose="02010803020104030203" pitchFamily="2" charset="-79"/>
                <a:cs typeface="Aharoni" panose="02010803020104030203" pitchFamily="2" charset="-79"/>
              </a:rPr>
              <a:t>Push Factors</a:t>
            </a:r>
          </a:p>
        </p:txBody>
      </p:sp>
      <p:sp>
        <p:nvSpPr>
          <p:cNvPr id="3" name="Content Placeholder 2"/>
          <p:cNvSpPr>
            <a:spLocks noGrp="1"/>
          </p:cNvSpPr>
          <p:nvPr>
            <p:ph idx="1"/>
          </p:nvPr>
        </p:nvSpPr>
        <p:spPr>
          <a:xfrm>
            <a:off x="628650" y="1219200"/>
            <a:ext cx="8198260" cy="5410200"/>
          </a:xfrm>
        </p:spPr>
        <p:txBody>
          <a:bodyPr>
            <a:normAutofit fontScale="92500" lnSpcReduction="10000"/>
          </a:bodyPr>
          <a:lstStyle/>
          <a:p>
            <a:r>
              <a:rPr lang="en-US" sz="3200" dirty="0">
                <a:solidFill>
                  <a:srgbClr val="00B0F0"/>
                </a:solidFill>
              </a:rPr>
              <a:t>Push Factor- encourage people to move out of their present location.</a:t>
            </a:r>
          </a:p>
          <a:p>
            <a:r>
              <a:rPr lang="en-US" sz="3200" u="sng" dirty="0">
                <a:solidFill>
                  <a:srgbClr val="FFFF00"/>
                </a:solidFill>
              </a:rPr>
              <a:t>Political</a:t>
            </a:r>
            <a:r>
              <a:rPr lang="en-US" sz="3200" dirty="0">
                <a:solidFill>
                  <a:srgbClr val="FFFF00"/>
                </a:solidFill>
              </a:rPr>
              <a:t>: Sub-Saharan Slave Trade; unstable government might lead to armed military campaigns</a:t>
            </a:r>
          </a:p>
          <a:p>
            <a:r>
              <a:rPr lang="en-US" sz="3200" u="sng" dirty="0">
                <a:solidFill>
                  <a:srgbClr val="FFFF00"/>
                </a:solidFill>
              </a:rPr>
              <a:t>Environmental</a:t>
            </a:r>
            <a:r>
              <a:rPr lang="en-US" sz="3200" dirty="0">
                <a:solidFill>
                  <a:srgbClr val="FFFF00"/>
                </a:solidFill>
              </a:rPr>
              <a:t>: Hazardous regions (i.e., natural disasters); Lack of water; Improper use of pesticides - Cause birth defects in children; Excessive use of agricultural chemicals (i.e., DDT); Poisons soil and water supply</a:t>
            </a:r>
          </a:p>
          <a:p>
            <a:r>
              <a:rPr lang="en-US" sz="3200" u="sng" dirty="0">
                <a:solidFill>
                  <a:srgbClr val="FFFF00"/>
                </a:solidFill>
              </a:rPr>
              <a:t>Economic:</a:t>
            </a:r>
            <a:r>
              <a:rPr lang="en-US" sz="3200" dirty="0">
                <a:solidFill>
                  <a:srgbClr val="FFFF00"/>
                </a:solidFill>
              </a:rPr>
              <a:t> Lack of job opportunities; High cost of land - Families forced to leave to cities and onto squatter settlements</a:t>
            </a:r>
          </a:p>
          <a:p>
            <a:endParaRPr lang="en-US" sz="2400" dirty="0">
              <a:solidFill>
                <a:srgbClr val="00B0F0"/>
              </a:solidFill>
            </a:endParaRPr>
          </a:p>
          <a:p>
            <a:pPr marL="0" indent="0">
              <a:buNone/>
            </a:pPr>
            <a:endParaRPr lang="en-US" sz="2400" dirty="0">
              <a:solidFill>
                <a:srgbClr val="FFFF00"/>
              </a:solidFill>
            </a:endParaRPr>
          </a:p>
          <a:p>
            <a:endParaRPr lang="en-US" sz="2400" dirty="0">
              <a:solidFill>
                <a:srgbClr val="FFFF00"/>
              </a:solidFill>
            </a:endParaRPr>
          </a:p>
          <a:p>
            <a:endParaRPr lang="en-US" sz="2400" dirty="0">
              <a:solidFill>
                <a:srgbClr val="FFFF00"/>
              </a:solidFill>
            </a:endParaRPr>
          </a:p>
          <a:p>
            <a:endParaRPr lang="en-US" sz="2400" dirty="0">
              <a:solidFill>
                <a:srgbClr val="00B0F0"/>
              </a:solidFill>
            </a:endParaRPr>
          </a:p>
          <a:p>
            <a:endParaRPr lang="en-US" sz="2400" dirty="0">
              <a:solidFill>
                <a:srgbClr val="00B0F0"/>
              </a:solidFill>
            </a:endParaRPr>
          </a:p>
        </p:txBody>
      </p:sp>
    </p:spTree>
    <p:extLst>
      <p:ext uri="{BB962C8B-B14F-4D97-AF65-F5344CB8AC3E}">
        <p14:creationId xmlns:p14="http://schemas.microsoft.com/office/powerpoint/2010/main" val="4613113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327" y="1016957"/>
            <a:ext cx="8141194" cy="4827005"/>
          </a:xfrm>
          <a:prstGeom prst="rect">
            <a:avLst/>
          </a:prstGeom>
        </p:spPr>
      </p:pic>
    </p:spTree>
    <p:extLst>
      <p:ext uri="{BB962C8B-B14F-4D97-AF65-F5344CB8AC3E}">
        <p14:creationId xmlns:p14="http://schemas.microsoft.com/office/powerpoint/2010/main" val="151074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normAutofit/>
          </a:bodyPr>
          <a:lstStyle/>
          <a:p>
            <a:r>
              <a:rPr lang="en-US" sz="3600" dirty="0">
                <a:solidFill>
                  <a:schemeClr val="bg1"/>
                </a:solidFill>
                <a:latin typeface="Aharoni" panose="02010803020104030203" pitchFamily="2" charset="-79"/>
                <a:cs typeface="Aharoni" panose="02010803020104030203" pitchFamily="2" charset="-79"/>
              </a:rPr>
              <a:t>Pull Factors</a:t>
            </a:r>
          </a:p>
        </p:txBody>
      </p:sp>
      <p:sp>
        <p:nvSpPr>
          <p:cNvPr id="3" name="Content Placeholder 2"/>
          <p:cNvSpPr>
            <a:spLocks noGrp="1"/>
          </p:cNvSpPr>
          <p:nvPr>
            <p:ph idx="1"/>
          </p:nvPr>
        </p:nvSpPr>
        <p:spPr>
          <a:xfrm>
            <a:off x="628650" y="1066800"/>
            <a:ext cx="7886700" cy="5181600"/>
          </a:xfrm>
        </p:spPr>
        <p:txBody>
          <a:bodyPr>
            <a:normAutofit lnSpcReduction="10000"/>
          </a:bodyPr>
          <a:lstStyle/>
          <a:p>
            <a:r>
              <a:rPr lang="en-US" sz="3600" dirty="0">
                <a:solidFill>
                  <a:srgbClr val="00B0F0"/>
                </a:solidFill>
              </a:rPr>
              <a:t>Pull Factor- encourage people to move into a new location.</a:t>
            </a:r>
          </a:p>
          <a:p>
            <a:r>
              <a:rPr lang="en-US" sz="3600" u="sng" dirty="0">
                <a:solidFill>
                  <a:srgbClr val="FFFF00"/>
                </a:solidFill>
              </a:rPr>
              <a:t>Political</a:t>
            </a:r>
            <a:r>
              <a:rPr lang="en-US" sz="3600" dirty="0">
                <a:solidFill>
                  <a:srgbClr val="FFFF00"/>
                </a:solidFill>
              </a:rPr>
              <a:t>: Stable governments, no wars</a:t>
            </a:r>
          </a:p>
          <a:p>
            <a:r>
              <a:rPr lang="en-US" sz="3600" u="sng" dirty="0">
                <a:solidFill>
                  <a:srgbClr val="FFFF00"/>
                </a:solidFill>
              </a:rPr>
              <a:t>Environmental</a:t>
            </a:r>
            <a:r>
              <a:rPr lang="en-US" sz="3600" dirty="0">
                <a:solidFill>
                  <a:srgbClr val="FFFF00"/>
                </a:solidFill>
              </a:rPr>
              <a:t>: Physically attractive regions (mountains, coasts, and warm climates).</a:t>
            </a:r>
          </a:p>
          <a:p>
            <a:r>
              <a:rPr lang="en-US" sz="3600" u="sng" dirty="0">
                <a:solidFill>
                  <a:srgbClr val="FFFF00"/>
                </a:solidFill>
              </a:rPr>
              <a:t>Economic</a:t>
            </a:r>
            <a:r>
              <a:rPr lang="en-US" sz="3600" dirty="0">
                <a:solidFill>
                  <a:srgbClr val="FFFF00"/>
                </a:solidFill>
              </a:rPr>
              <a:t>: Developed regions with job opportunities, i.e. United States and Canada</a:t>
            </a:r>
          </a:p>
          <a:p>
            <a:pPr marL="0" indent="0">
              <a:buNone/>
            </a:pPr>
            <a:r>
              <a:rPr lang="en-US" sz="3600" dirty="0">
                <a:solidFill>
                  <a:srgbClr val="00B0F0"/>
                </a:solidFill>
              </a:rPr>
              <a:t>  </a:t>
            </a:r>
          </a:p>
          <a:p>
            <a:endParaRPr lang="en-US" sz="2400" u="sng" dirty="0">
              <a:solidFill>
                <a:srgbClr val="FFFF00"/>
              </a:solidFill>
            </a:endParaRPr>
          </a:p>
          <a:p>
            <a:endParaRPr lang="en-US" sz="2400" dirty="0">
              <a:solidFill>
                <a:srgbClr val="00B0F0"/>
              </a:solidFill>
            </a:endParaRPr>
          </a:p>
          <a:p>
            <a:endParaRPr lang="en-US" sz="2400" dirty="0">
              <a:solidFill>
                <a:srgbClr val="00B0F0"/>
              </a:solidFill>
            </a:endParaRPr>
          </a:p>
        </p:txBody>
      </p:sp>
    </p:spTree>
    <p:extLst>
      <p:ext uri="{BB962C8B-B14F-4D97-AF65-F5344CB8AC3E}">
        <p14:creationId xmlns:p14="http://schemas.microsoft.com/office/powerpoint/2010/main" val="17891627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948" y="1041846"/>
            <a:ext cx="8599060" cy="4761619"/>
          </a:xfrm>
          <a:prstGeom prst="rect">
            <a:avLst/>
          </a:prstGeom>
        </p:spPr>
      </p:pic>
    </p:spTree>
    <p:extLst>
      <p:ext uri="{BB962C8B-B14F-4D97-AF65-F5344CB8AC3E}">
        <p14:creationId xmlns:p14="http://schemas.microsoft.com/office/powerpoint/2010/main" val="3461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130" y="15240"/>
            <a:ext cx="7886700" cy="1325563"/>
          </a:xfrm>
        </p:spPr>
        <p:txBody>
          <a:bodyPr>
            <a:normAutofit/>
          </a:bodyPr>
          <a:lstStyle/>
          <a:p>
            <a:r>
              <a:rPr lang="en-US" sz="3600" dirty="0">
                <a:solidFill>
                  <a:schemeClr val="bg1"/>
                </a:solidFill>
                <a:latin typeface="Aharoni" panose="02010803020104030203" pitchFamily="2" charset="-79"/>
                <a:cs typeface="Aharoni" panose="02010803020104030203" pitchFamily="2" charset="-79"/>
              </a:rPr>
              <a:t>Gravity Model</a:t>
            </a:r>
          </a:p>
        </p:txBody>
      </p:sp>
      <p:sp>
        <p:nvSpPr>
          <p:cNvPr id="3" name="Content Placeholder 2"/>
          <p:cNvSpPr>
            <a:spLocks noGrp="1"/>
          </p:cNvSpPr>
          <p:nvPr>
            <p:ph idx="1"/>
          </p:nvPr>
        </p:nvSpPr>
        <p:spPr>
          <a:xfrm>
            <a:off x="628650" y="990600"/>
            <a:ext cx="7886700" cy="5638800"/>
          </a:xfrm>
        </p:spPr>
        <p:txBody>
          <a:bodyPr>
            <a:normAutofit/>
          </a:bodyPr>
          <a:lstStyle/>
          <a:p>
            <a:r>
              <a:rPr lang="en-US" sz="2400" b="1" dirty="0">
                <a:solidFill>
                  <a:schemeClr val="bg1"/>
                </a:solidFill>
              </a:rPr>
              <a:t>Geographers use the gravity model to estimate spatial interaction and movement between two places. It is known as the “gravity” model because it resembles Sir Isaac Newton’s theory of gravitational pull. </a:t>
            </a:r>
            <a:endParaRPr lang="en-US" sz="2400" dirty="0">
              <a:solidFill>
                <a:schemeClr val="bg1"/>
              </a:solidFill>
            </a:endParaRPr>
          </a:p>
          <a:p>
            <a:r>
              <a:rPr lang="en-US" sz="2800" dirty="0">
                <a:solidFill>
                  <a:srgbClr val="00B0F0"/>
                </a:solidFill>
              </a:rPr>
              <a:t>The Gravity Model is a model used to estimate the amount of interaction between two cities.</a:t>
            </a:r>
            <a:endParaRPr lang="en-US" sz="2800" dirty="0">
              <a:solidFill>
                <a:srgbClr val="FFFF00"/>
              </a:solidFill>
            </a:endParaRPr>
          </a:p>
          <a:p>
            <a:r>
              <a:rPr lang="en-US" sz="2800" dirty="0">
                <a:solidFill>
                  <a:srgbClr val="FFFF00"/>
                </a:solidFill>
              </a:rPr>
              <a:t>This predicts that larger cities will attract more migrants than smaller cities. It also predicts that closer places attract more migrants than more distant places. This model can be useful for predicting migration patterns, but it has limitations.  It does not factor in migration selectivity factors, such as age and education level. Human behavior does not always fit into predicted patterns.</a:t>
            </a:r>
            <a:endParaRPr lang="en-US" sz="2400" dirty="0">
              <a:solidFill>
                <a:srgbClr val="FFFF00"/>
              </a:solidFill>
            </a:endParaRPr>
          </a:p>
          <a:p>
            <a:endParaRPr lang="en-US" sz="2400" dirty="0">
              <a:solidFill>
                <a:srgbClr val="00B0F0"/>
              </a:solidFill>
            </a:endParaRPr>
          </a:p>
          <a:p>
            <a:endParaRPr lang="en-US" sz="2400" dirty="0">
              <a:solidFill>
                <a:srgbClr val="00B0F0"/>
              </a:solidFill>
            </a:endParaRPr>
          </a:p>
        </p:txBody>
      </p:sp>
    </p:spTree>
    <p:extLst>
      <p:ext uri="{BB962C8B-B14F-4D97-AF65-F5344CB8AC3E}">
        <p14:creationId xmlns:p14="http://schemas.microsoft.com/office/powerpoint/2010/main" val="3860228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8" y="0"/>
            <a:ext cx="9144000" cy="914400"/>
          </a:xfrm>
        </p:spPr>
        <p:txBody>
          <a:bodyPr/>
          <a:lstStyle/>
          <a:p>
            <a:r>
              <a:rPr lang="en-US" b="1" dirty="0">
                <a:solidFill>
                  <a:srgbClr val="FFFF00"/>
                </a:solidFill>
                <a:latin typeface="Berlin Sans FB Demi" panose="020E0802020502020306" pitchFamily="34" charset="0"/>
              </a:rPr>
              <a:t>Malthusian Theory</a:t>
            </a:r>
            <a:endParaRPr lang="en-US" dirty="0">
              <a:latin typeface="Berlin Sans FB Demi" panose="020E0802020502020306" pitchFamily="34" charset="0"/>
            </a:endParaRPr>
          </a:p>
        </p:txBody>
      </p:sp>
      <p:sp>
        <p:nvSpPr>
          <p:cNvPr id="3" name="Content Placeholder 2"/>
          <p:cNvSpPr>
            <a:spLocks noGrp="1"/>
          </p:cNvSpPr>
          <p:nvPr>
            <p:ph idx="1"/>
          </p:nvPr>
        </p:nvSpPr>
        <p:spPr>
          <a:xfrm>
            <a:off x="2628" y="762000"/>
            <a:ext cx="9144000" cy="5943600"/>
          </a:xfrm>
        </p:spPr>
        <p:txBody>
          <a:bodyPr>
            <a:noAutofit/>
          </a:bodyPr>
          <a:lstStyle/>
          <a:p>
            <a:pPr lvl="2"/>
            <a:r>
              <a:rPr lang="en-US" sz="3200" dirty="0">
                <a:latin typeface="Cambria" panose="02040503050406030204" pitchFamily="18" charset="0"/>
              </a:rPr>
              <a:t>Basically, the population was growing faster than the food supplies needed to sustain it</a:t>
            </a:r>
          </a:p>
          <a:p>
            <a:pPr lvl="0"/>
            <a:r>
              <a:rPr lang="en-US" dirty="0">
                <a:latin typeface="Cambria" panose="02040503050406030204" pitchFamily="18" charset="0"/>
              </a:rPr>
              <a:t>Was against idea that technology could make life better or solve overpopulation</a:t>
            </a:r>
          </a:p>
          <a:p>
            <a:pPr lvl="0"/>
            <a:r>
              <a:rPr lang="en-US" dirty="0">
                <a:latin typeface="Cambria" panose="02040503050406030204" pitchFamily="18" charset="0"/>
              </a:rPr>
              <a:t>Believed that </a:t>
            </a:r>
          </a:p>
          <a:p>
            <a:pPr lvl="1"/>
            <a:r>
              <a:rPr lang="en-US" sz="3200" dirty="0">
                <a:latin typeface="Cambria" panose="02040503050406030204" pitchFamily="18" charset="0"/>
              </a:rPr>
              <a:t>society was on a path toward </a:t>
            </a:r>
            <a:r>
              <a:rPr lang="en-US" sz="3200" b="1" dirty="0">
                <a:solidFill>
                  <a:srgbClr val="FFFF00"/>
                </a:solidFill>
                <a:latin typeface="Cambria" panose="02040503050406030204" pitchFamily="18" charset="0"/>
              </a:rPr>
              <a:t>overpopulation and massive starvation</a:t>
            </a:r>
          </a:p>
          <a:p>
            <a:r>
              <a:rPr lang="en-US" dirty="0">
                <a:latin typeface="Cambria" panose="02040503050406030204" pitchFamily="18" charset="0"/>
              </a:rPr>
              <a:t>as humans exceed the earth’s carrying capacity, they will diminish natural resources which will in turn will result in poverty and misery</a:t>
            </a:r>
          </a:p>
        </p:txBody>
      </p:sp>
    </p:spTree>
    <p:extLst>
      <p:ext uri="{BB962C8B-B14F-4D97-AF65-F5344CB8AC3E}">
        <p14:creationId xmlns:p14="http://schemas.microsoft.com/office/powerpoint/2010/main" val="35120193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994172"/>
          </a:xfrm>
        </p:spPr>
        <p:txBody>
          <a:bodyPr/>
          <a:lstStyle/>
          <a:p>
            <a:endParaRPr lang="en-US"/>
          </a:p>
        </p:txBody>
      </p:sp>
      <p:sp>
        <p:nvSpPr>
          <p:cNvPr id="3" name="Content Placeholder 2"/>
          <p:cNvSpPr>
            <a:spLocks noGrp="1"/>
          </p:cNvSpPr>
          <p:nvPr>
            <p:ph idx="1"/>
          </p:nvPr>
        </p:nvSpPr>
        <p:spPr>
          <a:xfrm>
            <a:off x="628650" y="2212377"/>
            <a:ext cx="7886700" cy="3263504"/>
          </a:xfrm>
        </p:spPr>
        <p:txBody>
          <a:bodyPr/>
          <a:lstStyle/>
          <a:p>
            <a:endParaRPr lang="en-US"/>
          </a:p>
        </p:txBody>
      </p:sp>
      <p:pic>
        <p:nvPicPr>
          <p:cNvPr id="4" name="Picture 3" descr="https://o.quizlet.com/3nskQI8KrRUX1CfBbPzgUg.jpg"/>
          <p:cNvPicPr/>
          <p:nvPr/>
        </p:nvPicPr>
        <p:blipFill>
          <a:blip r:embed="rId2">
            <a:extLst>
              <a:ext uri="{28A0092B-C50C-407E-A947-70E740481C1C}">
                <a14:useLocalDpi xmlns:a14="http://schemas.microsoft.com/office/drawing/2010/main" val="0"/>
              </a:ext>
            </a:extLst>
          </a:blip>
          <a:srcRect/>
          <a:stretch>
            <a:fillRect/>
          </a:stretch>
        </p:blipFill>
        <p:spPr bwMode="auto">
          <a:xfrm>
            <a:off x="1020871" y="791488"/>
            <a:ext cx="7102259" cy="5209262"/>
          </a:xfrm>
          <a:prstGeom prst="rect">
            <a:avLst/>
          </a:prstGeom>
          <a:noFill/>
          <a:ln>
            <a:noFill/>
          </a:ln>
        </p:spPr>
      </p:pic>
    </p:spTree>
    <p:extLst>
      <p:ext uri="{BB962C8B-B14F-4D97-AF65-F5344CB8AC3E}">
        <p14:creationId xmlns:p14="http://schemas.microsoft.com/office/powerpoint/2010/main" val="5843668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
            <a:ext cx="7886700" cy="1325563"/>
          </a:xfrm>
        </p:spPr>
        <p:txBody>
          <a:bodyPr>
            <a:normAutofit/>
          </a:bodyPr>
          <a:lstStyle/>
          <a:p>
            <a:r>
              <a:rPr lang="en-US" sz="3600" dirty="0">
                <a:solidFill>
                  <a:schemeClr val="bg1"/>
                </a:solidFill>
                <a:latin typeface="Aharoni" panose="02010803020104030203" pitchFamily="2" charset="-79"/>
                <a:cs typeface="Aharoni" panose="02010803020104030203" pitchFamily="2" charset="-79"/>
              </a:rPr>
              <a:t>Space-Time Compression</a:t>
            </a:r>
          </a:p>
        </p:txBody>
      </p:sp>
      <p:sp>
        <p:nvSpPr>
          <p:cNvPr id="3" name="Content Placeholder 2"/>
          <p:cNvSpPr>
            <a:spLocks noGrp="1"/>
          </p:cNvSpPr>
          <p:nvPr>
            <p:ph idx="1"/>
          </p:nvPr>
        </p:nvSpPr>
        <p:spPr>
          <a:xfrm>
            <a:off x="628650" y="990600"/>
            <a:ext cx="7886700" cy="5486400"/>
          </a:xfrm>
        </p:spPr>
        <p:txBody>
          <a:bodyPr>
            <a:normAutofit lnSpcReduction="10000"/>
          </a:bodyPr>
          <a:lstStyle/>
          <a:p>
            <a:endParaRPr lang="en-US" sz="3200" dirty="0">
              <a:solidFill>
                <a:schemeClr val="bg1"/>
              </a:solidFill>
            </a:endParaRPr>
          </a:p>
          <a:p>
            <a:r>
              <a:rPr lang="en-US" sz="3200" dirty="0">
                <a:solidFill>
                  <a:srgbClr val="00B0F0"/>
                </a:solidFill>
              </a:rPr>
              <a:t>the spread or acceptance of an idea is usually delayed as distance from the source increases.</a:t>
            </a:r>
          </a:p>
          <a:p>
            <a:r>
              <a:rPr lang="en-US" sz="3200" dirty="0">
                <a:solidFill>
                  <a:srgbClr val="FFFF00"/>
                </a:solidFill>
                <a:sym typeface="Wingdings" panose="05000000000000000000" pitchFamily="2" charset="2"/>
              </a:rPr>
              <a:t>There is an increasing sense of connectivity that brings people together despite distance. This is a result of technology, and is considered a solution for distance decay – anyone can communicate with someone from across the world. Compression of speed has compressed time between any two points in the world.</a:t>
            </a:r>
            <a:endParaRPr lang="en-US" sz="2800" dirty="0">
              <a:solidFill>
                <a:srgbClr val="FFFF00"/>
              </a:solidFill>
            </a:endParaRPr>
          </a:p>
          <a:p>
            <a:endParaRPr lang="en-US" sz="3200" dirty="0">
              <a:solidFill>
                <a:srgbClr val="00B0F0"/>
              </a:solidFill>
            </a:endParaRPr>
          </a:p>
          <a:p>
            <a:endParaRPr lang="en-US" sz="2400" dirty="0">
              <a:solidFill>
                <a:srgbClr val="00B0F0"/>
              </a:solidFill>
            </a:endParaRPr>
          </a:p>
        </p:txBody>
      </p:sp>
    </p:spTree>
    <p:extLst>
      <p:ext uri="{BB962C8B-B14F-4D97-AF65-F5344CB8AC3E}">
        <p14:creationId xmlns:p14="http://schemas.microsoft.com/office/powerpoint/2010/main" val="3620978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3"/>
          <p:cNvSpPr>
            <a:spLocks noGrp="1"/>
          </p:cNvSpPr>
          <p:nvPr>
            <p:ph type="title"/>
          </p:nvPr>
        </p:nvSpPr>
        <p:spPr/>
        <p:txBody>
          <a:bodyPr>
            <a:noAutofit/>
          </a:bodyPr>
          <a:lstStyle/>
          <a:p>
            <a:r>
              <a:rPr lang="en-US" sz="4800" b="1" dirty="0">
                <a:solidFill>
                  <a:srgbClr val="FFFF00"/>
                </a:solidFill>
                <a:latin typeface="Berlin Sans FB Demi" panose="020E0802020502020306" pitchFamily="34" charset="0"/>
              </a:rPr>
              <a:t>Malthus on Overpopulation</a:t>
            </a:r>
            <a:endParaRPr lang="en-US" sz="4800" dirty="0">
              <a:latin typeface="Berlin Sans FB Demi" panose="020E0802020502020306" pitchFamily="34" charset="0"/>
            </a:endParaRPr>
          </a:p>
        </p:txBody>
      </p:sp>
      <p:sp>
        <p:nvSpPr>
          <p:cNvPr id="52227" name="Content Placeholder 4"/>
          <p:cNvSpPr>
            <a:spLocks noGrp="1"/>
          </p:cNvSpPr>
          <p:nvPr>
            <p:ph idx="4294967295"/>
          </p:nvPr>
        </p:nvSpPr>
        <p:spPr>
          <a:xfrm>
            <a:off x="381000" y="1141413"/>
            <a:ext cx="8229600" cy="5259387"/>
          </a:xfrm>
        </p:spPr>
        <p:txBody>
          <a:bodyPr/>
          <a:lstStyle/>
          <a:p>
            <a:pPr lvl="3"/>
            <a:endParaRPr lang="en-US" dirty="0">
              <a:latin typeface="+mj-lt"/>
            </a:endParaRPr>
          </a:p>
          <a:p>
            <a:pPr lvl="1"/>
            <a:endParaRPr lang="en-US" dirty="0">
              <a:latin typeface="+mj-l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1351308"/>
            <a:ext cx="2774329" cy="502847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742163"/>
            <a:ext cx="2700338" cy="4057885"/>
          </a:xfrm>
          <a:prstGeom prst="rect">
            <a:avLst/>
          </a:prstGeom>
        </p:spPr>
      </p:pic>
    </p:spTree>
    <p:extLst>
      <p:ext uri="{BB962C8B-B14F-4D97-AF65-F5344CB8AC3E}">
        <p14:creationId xmlns:p14="http://schemas.microsoft.com/office/powerpoint/2010/main" val="27405803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6217</TotalTime>
  <Words>3966</Words>
  <Application>Microsoft Office PowerPoint</Application>
  <PresentationFormat>On-screen Show (4:3)</PresentationFormat>
  <Paragraphs>410</Paragraphs>
  <Slides>81</Slides>
  <Notes>13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81</vt:i4>
      </vt:variant>
    </vt:vector>
  </HeadingPairs>
  <TitlesOfParts>
    <vt:vector size="95" baseType="lpstr">
      <vt:lpstr>Aharoni</vt:lpstr>
      <vt:lpstr>Arial</vt:lpstr>
      <vt:lpstr>Arial Black</vt:lpstr>
      <vt:lpstr>Berlin Sans FB Demi</vt:lpstr>
      <vt:lpstr>Book Antiqua</vt:lpstr>
      <vt:lpstr>Calibri</vt:lpstr>
      <vt:lpstr>Calibri Light</vt:lpstr>
      <vt:lpstr>Cambria</vt:lpstr>
      <vt:lpstr>Comic Sans MS</vt:lpstr>
      <vt:lpstr>Times New Roman</vt:lpstr>
      <vt:lpstr>Wingdings</vt:lpstr>
      <vt:lpstr>Office Theme</vt:lpstr>
      <vt:lpstr>1_Office Theme</vt:lpstr>
      <vt:lpstr>2_Office Theme</vt:lpstr>
      <vt:lpstr>Chapter 2</vt:lpstr>
      <vt:lpstr>Population Distribution</vt:lpstr>
      <vt:lpstr>Arithmetic Density</vt:lpstr>
      <vt:lpstr>Physiological Density</vt:lpstr>
      <vt:lpstr>Agricultural Density</vt:lpstr>
      <vt:lpstr>PowerPoint Presentation</vt:lpstr>
      <vt:lpstr>Malthusian Theory</vt:lpstr>
      <vt:lpstr>Malthusian Theory</vt:lpstr>
      <vt:lpstr>Malthus on Overpopulation</vt:lpstr>
      <vt:lpstr>Malthus on Overpopulation</vt:lpstr>
      <vt:lpstr>Malthus on Overpopulation</vt:lpstr>
      <vt:lpstr>Malthus’ Checks on Population </vt:lpstr>
      <vt:lpstr>Malthus’ Checks on Population </vt:lpstr>
      <vt:lpstr>Neo-Malthusianism</vt:lpstr>
      <vt:lpstr>Population Pyramid</vt:lpstr>
      <vt:lpstr>PowerPoint Presentation</vt:lpstr>
      <vt:lpstr>PowerPoint Presentation</vt:lpstr>
      <vt:lpstr>Shape</vt:lpstr>
      <vt:lpstr>PowerPoint Presentation</vt:lpstr>
      <vt:lpstr>Population Pyramids</vt:lpstr>
      <vt:lpstr>PowerPoint Presentation</vt:lpstr>
      <vt:lpstr>PowerPoint Presentation</vt:lpstr>
      <vt:lpstr>PowerPoint Presentation</vt:lpstr>
      <vt:lpstr>PowerPoint Presentation</vt:lpstr>
      <vt:lpstr>Demographic Transition Model</vt:lpstr>
      <vt:lpstr>PowerPoint Presentation</vt:lpstr>
      <vt:lpstr>Stage 1 of DTM</vt:lpstr>
      <vt:lpstr>PowerPoint Presentation</vt:lpstr>
      <vt:lpstr>Stage 2 of DTM</vt:lpstr>
      <vt:lpstr>PowerPoint Presentation</vt:lpstr>
      <vt:lpstr>Stage 3 of DTM</vt:lpstr>
      <vt:lpstr>PowerPoint Presentation</vt:lpstr>
      <vt:lpstr>Stage 4 of DTM</vt:lpstr>
      <vt:lpstr>PowerPoint Presentation</vt:lpstr>
      <vt:lpstr>Stage 5 of DTM</vt:lpstr>
      <vt:lpstr>PowerPoint Presentation</vt:lpstr>
      <vt:lpstr>Epidemiologic Transition Model</vt:lpstr>
      <vt:lpstr>Stage 1: Pestilence and Famine</vt:lpstr>
      <vt:lpstr>PowerPoint Presentation</vt:lpstr>
      <vt:lpstr>PowerPoint Presentation</vt:lpstr>
      <vt:lpstr>PowerPoint Presentation</vt:lpstr>
      <vt:lpstr>Stage 2: Receding Pandemic</vt:lpstr>
      <vt:lpstr>Stage 2-Cholera in London, 1854</vt:lpstr>
      <vt:lpstr>PowerPoint Presentation</vt:lpstr>
      <vt:lpstr>“Typhoid Mary”</vt:lpstr>
      <vt:lpstr>Stage 3: Degenerative Diseases</vt:lpstr>
      <vt:lpstr>PowerPoint Presentation</vt:lpstr>
      <vt:lpstr>Stage 4: Delayed Degenerative Diseases</vt:lpstr>
      <vt:lpstr>PowerPoint Presentation</vt:lpstr>
      <vt:lpstr>PowerPoint Presentation</vt:lpstr>
      <vt:lpstr>Stage 5: Reemergence of infectious and parasitic diseases</vt:lpstr>
      <vt:lpstr>Reasons for Stage 5</vt:lpstr>
      <vt:lpstr>Chapter 3</vt:lpstr>
      <vt:lpstr>What is Migration?</vt:lpstr>
      <vt:lpstr>PowerPoint Presentation</vt:lpstr>
      <vt:lpstr>Forms of Migration</vt:lpstr>
      <vt:lpstr>Forms of Migration</vt:lpstr>
      <vt:lpstr>Moving Around</vt:lpstr>
      <vt:lpstr>PowerPoint Presentation</vt:lpstr>
      <vt:lpstr>Moving Around</vt:lpstr>
      <vt:lpstr>PowerPoint Presentation</vt:lpstr>
      <vt:lpstr>PowerPoint Presentation</vt:lpstr>
      <vt:lpstr>Zelinsky’s Migration Transition</vt:lpstr>
      <vt:lpstr>PowerPoint Presentation</vt:lpstr>
      <vt:lpstr>Ravenstein’s Migration Principles</vt:lpstr>
      <vt:lpstr>Ravenstein’s Migration Principles</vt:lpstr>
      <vt:lpstr>Ravenstein’s Migration Principles</vt:lpstr>
      <vt:lpstr>PowerPoint Presentation</vt:lpstr>
      <vt:lpstr>Ravenstein’s Migration Principles</vt:lpstr>
      <vt:lpstr>Ravenstein’s Migration Principles</vt:lpstr>
      <vt:lpstr>Ravenstein’s Migration Principles</vt:lpstr>
      <vt:lpstr>Lee’s Push-Pull Theory</vt:lpstr>
      <vt:lpstr>Simple Migration Model</vt:lpstr>
      <vt:lpstr>Lee’s Model of Migration</vt:lpstr>
      <vt:lpstr>Push Factors</vt:lpstr>
      <vt:lpstr>PowerPoint Presentation</vt:lpstr>
      <vt:lpstr>Pull Factors</vt:lpstr>
      <vt:lpstr>PowerPoint Presentation</vt:lpstr>
      <vt:lpstr>Gravity Model</vt:lpstr>
      <vt:lpstr>PowerPoint Presentation</vt:lpstr>
      <vt:lpstr>Space-Time Compression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Issues</dc:title>
  <dc:creator>Windows User</dc:creator>
  <cp:lastModifiedBy>Ana Cisneros</cp:lastModifiedBy>
  <cp:revision>182</cp:revision>
  <dcterms:created xsi:type="dcterms:W3CDTF">2013-10-14T15:53:58Z</dcterms:created>
  <dcterms:modified xsi:type="dcterms:W3CDTF">2019-12-14T15:56:24Z</dcterms:modified>
</cp:coreProperties>
</file>